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0" r:id="rId1"/>
  </p:sldMasterIdLst>
  <p:notesMasterIdLst>
    <p:notesMasterId r:id="rId61"/>
  </p:notesMasterIdLst>
  <p:sldIdLst>
    <p:sldId id="256" r:id="rId2"/>
    <p:sldId id="535" r:id="rId3"/>
    <p:sldId id="572" r:id="rId4"/>
    <p:sldId id="614" r:id="rId5"/>
    <p:sldId id="615" r:id="rId6"/>
    <p:sldId id="616" r:id="rId7"/>
    <p:sldId id="617" r:id="rId8"/>
    <p:sldId id="618" r:id="rId9"/>
    <p:sldId id="619" r:id="rId10"/>
    <p:sldId id="620" r:id="rId11"/>
    <p:sldId id="621" r:id="rId12"/>
    <p:sldId id="622" r:id="rId13"/>
    <p:sldId id="623" r:id="rId14"/>
    <p:sldId id="624" r:id="rId15"/>
    <p:sldId id="625" r:id="rId16"/>
    <p:sldId id="626" r:id="rId17"/>
    <p:sldId id="627" r:id="rId18"/>
    <p:sldId id="628" r:id="rId19"/>
    <p:sldId id="629" r:id="rId20"/>
    <p:sldId id="630" r:id="rId21"/>
    <p:sldId id="631" r:id="rId22"/>
    <p:sldId id="632" r:id="rId23"/>
    <p:sldId id="633" r:id="rId24"/>
    <p:sldId id="634" r:id="rId25"/>
    <p:sldId id="635" r:id="rId26"/>
    <p:sldId id="636" r:id="rId27"/>
    <p:sldId id="637" r:id="rId28"/>
    <p:sldId id="638" r:id="rId29"/>
    <p:sldId id="639" r:id="rId30"/>
    <p:sldId id="640" r:id="rId31"/>
    <p:sldId id="641" r:id="rId32"/>
    <p:sldId id="642" r:id="rId33"/>
    <p:sldId id="643" r:id="rId34"/>
    <p:sldId id="644" r:id="rId35"/>
    <p:sldId id="645" r:id="rId36"/>
    <p:sldId id="646" r:id="rId37"/>
    <p:sldId id="647" r:id="rId38"/>
    <p:sldId id="648" r:id="rId39"/>
    <p:sldId id="649" r:id="rId40"/>
    <p:sldId id="650" r:id="rId41"/>
    <p:sldId id="651" r:id="rId42"/>
    <p:sldId id="652" r:id="rId43"/>
    <p:sldId id="653" r:id="rId44"/>
    <p:sldId id="654" r:id="rId45"/>
    <p:sldId id="655" r:id="rId46"/>
    <p:sldId id="656" r:id="rId47"/>
    <p:sldId id="657" r:id="rId48"/>
    <p:sldId id="658" r:id="rId49"/>
    <p:sldId id="659" r:id="rId50"/>
    <p:sldId id="660" r:id="rId51"/>
    <p:sldId id="661" r:id="rId52"/>
    <p:sldId id="662" r:id="rId53"/>
    <p:sldId id="663" r:id="rId54"/>
    <p:sldId id="664" r:id="rId55"/>
    <p:sldId id="665" r:id="rId56"/>
    <p:sldId id="666" r:id="rId57"/>
    <p:sldId id="667" r:id="rId58"/>
    <p:sldId id="668" r:id="rId59"/>
    <p:sldId id="613" r:id="rId60"/>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00CC"/>
    <a:srgbClr val="0000FF"/>
    <a:srgbClr val="DECD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68" autoAdjust="0"/>
    <p:restoredTop sz="90603" autoAdjust="0"/>
  </p:normalViewPr>
  <p:slideViewPr>
    <p:cSldViewPr>
      <p:cViewPr>
        <p:scale>
          <a:sx n="70" d="100"/>
          <a:sy n="70" d="100"/>
        </p:scale>
        <p:origin x="-924" y="24"/>
      </p:cViewPr>
      <p:guideLst>
        <p:guide orient="horz" pos="1008"/>
        <p:guide pos="288"/>
        <p:guide pos="5424"/>
        <p:guide pos="300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3" d="100"/>
          <a:sy n="103" d="100"/>
        </p:scale>
        <p:origin x="-257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mn-ea"/>
                <a:cs typeface="+mn-cs"/>
              </a:defRPr>
            </a:lvl1pPr>
          </a:lstStyle>
          <a:p>
            <a:pPr>
              <a:defRPr/>
            </a:pPr>
            <a:fld id="{55E7B7C3-1AA1-4051-9F57-4061A42424A6}" type="datetimeFigureOut">
              <a:rPr lang="en-US"/>
              <a:pPr>
                <a:defRPr/>
              </a:pPr>
              <a:t>9/7/2011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mn-ea"/>
                <a:cs typeface="+mn-cs"/>
              </a:defRPr>
            </a:lvl1pPr>
          </a:lstStyle>
          <a:p>
            <a:pPr>
              <a:defRPr/>
            </a:pPr>
            <a:fld id="{CA67E0AA-BC9B-4C49-8615-2B612821B26B}" type="slidenum">
              <a:rPr lang="en-US"/>
              <a:pPr>
                <a:defRPr/>
              </a:pPr>
              <a:t>‹#›</a:t>
            </a:fld>
            <a:endParaRPr lang="en-US" dirty="0"/>
          </a:p>
        </p:txBody>
      </p:sp>
    </p:spTree>
    <p:extLst>
      <p:ext uri="{BB962C8B-B14F-4D97-AF65-F5344CB8AC3E}">
        <p14:creationId xmlns:p14="http://schemas.microsoft.com/office/powerpoint/2010/main" val="32884705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a:lstStyle/>
          <a:p>
            <a:pPr eaLnBrk="1" hangingPunct="1">
              <a:spcBef>
                <a:spcPct val="0"/>
              </a:spcBef>
            </a:pPr>
            <a:endParaRPr lang="en-US" dirty="0" smtClean="0"/>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CDF79BC-A29A-4233-94BE-DB8C16CA875F}" type="slidenum">
              <a:rPr lang="en-US" smtClean="0">
                <a:ea typeface="ＭＳ Ｐゴシック" charset="-128"/>
                <a:cs typeface="ＭＳ Ｐゴシック" charset="-128"/>
              </a:rPr>
              <a:pPr/>
              <a:t>1</a:t>
            </a:fld>
            <a:endParaRPr lang="en-US" dirty="0" smtClean="0">
              <a:ea typeface="ＭＳ Ｐゴシック" charset="-128"/>
              <a:cs typeface="ＭＳ Ｐゴシック"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a:t>
            </a:fld>
            <a:endParaRPr lang="en-US" dirty="0" smtClean="0">
              <a:ea typeface="ＭＳ Ｐゴシック" charset="-128"/>
              <a:cs typeface="ＭＳ Ｐゴシック"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a:t>
            </a:fld>
            <a:endParaRPr lang="en-US" dirty="0" smtClean="0">
              <a:ea typeface="ＭＳ Ｐゴシック" charset="-128"/>
              <a:cs typeface="ＭＳ Ｐゴシック"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indent="0">
              <a:buFont typeface="+mj-lt"/>
              <a:buNone/>
            </a:pPr>
            <a:r>
              <a:rPr lang="en-US" sz="1200" b="1" dirty="0" smtClean="0"/>
              <a:t>Take Note: </a:t>
            </a:r>
            <a:r>
              <a:rPr lang="en-US" sz="1200" dirty="0" smtClean="0"/>
              <a:t>Notice that the box color for your comments is different from that used for Karen Jones’s comments.</a:t>
            </a:r>
            <a:endParaRPr lang="en-US" sz="1200" dirty="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12</a:t>
            </a:fld>
            <a:endParaRPr lang="en-US" dirty="0" smtClean="0">
              <a:ea typeface="ＭＳ Ｐゴシック" charset="-128"/>
              <a:cs typeface="ＭＳ Ｐゴシック"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13</a:t>
            </a:fld>
            <a:endParaRPr lang="en-US" dirty="0" smtClean="0">
              <a:ea typeface="ＭＳ Ｐゴシック" charset="-128"/>
              <a:cs typeface="ＭＳ Ｐゴシック"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14</a:t>
            </a:fld>
            <a:endParaRPr lang="en-US" dirty="0" smtClean="0">
              <a:ea typeface="ＭＳ Ｐゴシック" charset="-128"/>
              <a:cs typeface="ＭＳ Ｐゴシック"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15</a:t>
            </a:fld>
            <a:endParaRPr lang="en-US" dirty="0" smtClean="0">
              <a:ea typeface="ＭＳ Ｐゴシック" charset="-128"/>
              <a:cs typeface="ＭＳ Ｐゴシック"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16</a:t>
            </a:fld>
            <a:endParaRPr lang="en-US" dirty="0" smtClean="0">
              <a:ea typeface="ＭＳ Ｐゴシック" charset="-128"/>
              <a:cs typeface="ＭＳ Ｐゴシック"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Another Way: </a:t>
            </a:r>
            <a:r>
              <a:rPr lang="en-US" sz="1200" dirty="0" smtClean="0"/>
              <a:t>Right-click the comment you want to edit, then select Edit Comment from the shortcut menu.</a:t>
            </a:r>
            <a:endParaRPr lang="en-US" sz="1200" dirty="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17</a:t>
            </a:fld>
            <a:endParaRPr lang="en-US" dirty="0" smtClean="0">
              <a:ea typeface="ＭＳ Ｐゴシック" charset="-128"/>
              <a:cs typeface="ＭＳ Ｐゴシック"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18</a:t>
            </a:fld>
            <a:endParaRPr lang="en-US" dirty="0" smtClean="0">
              <a:ea typeface="ＭＳ Ｐゴシック" charset="-128"/>
              <a:cs typeface="ＭＳ Ｐゴシック"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19</a:t>
            </a:fld>
            <a:endParaRPr lang="en-US" dirty="0" smtClean="0">
              <a:ea typeface="ＭＳ Ｐゴシック" charset="-128"/>
              <a:cs typeface="ＭＳ Ｐゴシック"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a:t>
            </a:fld>
            <a:endParaRPr lang="en-US" dirty="0" smtClean="0">
              <a:ea typeface="ＭＳ Ｐゴシック" charset="-128"/>
              <a:cs typeface="ＭＳ Ｐゴシック"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20</a:t>
            </a:fld>
            <a:endParaRPr lang="en-US" dirty="0" smtClean="0">
              <a:ea typeface="ＭＳ Ｐゴシック" charset="-128"/>
              <a:cs typeface="ＭＳ Ｐゴシック"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21</a:t>
            </a:fld>
            <a:endParaRPr lang="en-US" dirty="0" smtClean="0">
              <a:ea typeface="ＭＳ Ｐゴシック" charset="-128"/>
              <a:cs typeface="ＭＳ Ｐゴシック"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22</a:t>
            </a:fld>
            <a:endParaRPr lang="en-US" dirty="0" smtClean="0">
              <a:ea typeface="ＭＳ Ｐゴシック" charset="-128"/>
              <a:cs typeface="ＭＳ Ｐゴシック"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23</a:t>
            </a:fld>
            <a:endParaRPr lang="en-US" dirty="0" smtClean="0">
              <a:ea typeface="ＭＳ Ｐゴシック" charset="-128"/>
              <a:cs typeface="ＭＳ Ｐゴシック"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Do not confuse the Next button in the Compare group with the Next button in the Comments group.</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Comments appear as revisions in the Revisions pane, but are not affected by the process of accepting or rejecting revisions.</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24</a:t>
            </a:fld>
            <a:endParaRPr lang="en-US" dirty="0" smtClean="0">
              <a:ea typeface="ＭＳ Ｐゴシック" charset="-128"/>
              <a:cs typeface="ＭＳ Ｐゴシック"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25</a:t>
            </a:fld>
            <a:endParaRPr lang="en-US" dirty="0" smtClean="0">
              <a:ea typeface="ＭＳ Ｐゴシック" charset="-128"/>
              <a:cs typeface="ＭＳ Ｐゴシック"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26</a:t>
            </a:fld>
            <a:endParaRPr lang="en-US" dirty="0" smtClean="0">
              <a:ea typeface="ＭＳ Ｐゴシック" charset="-128"/>
              <a:cs typeface="ＭＳ Ｐゴシック"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The password used for this exercise is not a very strong password. It would not be that difficult to guess, because it consists only of letters. When creating your own passwords, try to include a combination of uppercase letters, lowercase letters, numbers, symbols, and spaces.</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27</a:t>
            </a:fld>
            <a:endParaRPr lang="en-US" dirty="0" smtClean="0">
              <a:ea typeface="ＭＳ Ｐゴシック" charset="-128"/>
              <a:cs typeface="ＭＳ Ｐゴシック"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28</a:t>
            </a:fld>
            <a:endParaRPr lang="en-US" dirty="0" smtClean="0">
              <a:ea typeface="ＭＳ Ｐゴシック" charset="-128"/>
              <a:cs typeface="ＭＳ Ｐゴシック"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If you want to prevent a file from being changed, but you don’t mind it being opened by anyone, you can set the password in a different way.  Click the File tab and click Save As, and then at the bottom of the Save As dialog box, click Tools to open a menu, and click General Options. In the dialog box that appears, there are boxes for Password to Open (which is the same as the password you learned to set in the preceding steps) and Password to Modify. If you set a Password to Modify here, anyone will be able to open the file, but only those who know the password will be able to make and save changes.</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29</a:t>
            </a:fld>
            <a:endParaRPr lang="en-US" dirty="0" smtClean="0">
              <a:ea typeface="ＭＳ Ｐゴシック" charset="-128"/>
              <a:cs typeface="ＭＳ Ｐゴシック"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a:t>
            </a:fld>
            <a:endParaRPr lang="en-US" dirty="0" smtClean="0">
              <a:ea typeface="ＭＳ Ｐゴシック" charset="-128"/>
              <a:cs typeface="ＭＳ Ｐゴシック"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30</a:t>
            </a:fld>
            <a:endParaRPr lang="en-US" dirty="0" smtClean="0">
              <a:ea typeface="ＭＳ Ｐゴシック" charset="-128"/>
              <a:cs typeface="ＭＳ Ｐゴシック"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In step 3, you could have entered a different password instead of removing the password entirely.</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31</a:t>
            </a:fld>
            <a:endParaRPr lang="en-US" dirty="0" smtClean="0">
              <a:ea typeface="ＭＳ Ｐゴシック" charset="-128"/>
              <a:cs typeface="ＭＳ Ｐゴシック"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32</a:t>
            </a:fld>
            <a:endParaRPr lang="en-US" dirty="0" smtClean="0">
              <a:ea typeface="ＭＳ Ｐゴシック" charset="-128"/>
              <a:cs typeface="ＭＳ Ｐゴシック"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33</a:t>
            </a:fld>
            <a:endParaRPr lang="en-US" dirty="0" smtClean="0">
              <a:ea typeface="ＭＳ Ｐゴシック" charset="-128"/>
              <a:cs typeface="ＭＳ Ｐゴシック"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34</a:t>
            </a:fld>
            <a:endParaRPr lang="en-US" dirty="0" smtClean="0">
              <a:ea typeface="ＭＳ Ｐゴシック" charset="-128"/>
              <a:cs typeface="ＭＳ Ｐゴシック"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35</a:t>
            </a:fld>
            <a:endParaRPr lang="en-US" dirty="0" smtClean="0">
              <a:ea typeface="ＭＳ Ｐゴシック" charset="-128"/>
              <a:cs typeface="ＭＳ Ｐゴシック"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36</a:t>
            </a:fld>
            <a:endParaRPr lang="en-US" dirty="0" smtClean="0">
              <a:ea typeface="ＭＳ Ｐゴシック" charset="-128"/>
              <a:cs typeface="ＭＳ Ｐゴシック"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37</a:t>
            </a:fld>
            <a:endParaRPr lang="en-US" dirty="0" smtClean="0">
              <a:ea typeface="ＭＳ Ｐゴシック" charset="-128"/>
              <a:cs typeface="ＭＳ Ｐゴシック"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38</a:t>
            </a:fld>
            <a:endParaRPr lang="en-US" dirty="0" smtClean="0">
              <a:ea typeface="ＭＳ Ｐゴシック" charset="-128"/>
              <a:cs typeface="ＭＳ Ｐゴシック"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You can also save each slide individually as a graphic in a number of formats. To do this, choose File, Save As and then set the file type to one of the graphic formats available, such as JPEG, GIF, TIF, Device Independent Bitmap, or Windows Metafile. </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39</a:t>
            </a:fld>
            <a:endParaRPr lang="en-US" dirty="0" smtClean="0">
              <a:ea typeface="ＭＳ Ｐゴシック" charset="-128"/>
              <a:cs typeface="ＭＳ Ｐゴシック"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a:t>
            </a:fld>
            <a:endParaRPr lang="en-US" dirty="0" smtClean="0">
              <a:ea typeface="ＭＳ Ｐゴシック" charset="-128"/>
              <a:cs typeface="ＭＳ Ｐゴシック"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40</a:t>
            </a:fld>
            <a:endParaRPr lang="en-US" dirty="0" smtClean="0">
              <a:ea typeface="ＭＳ Ｐゴシック" charset="-128"/>
              <a:cs typeface="ＭＳ Ｐゴシック"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41</a:t>
            </a:fld>
            <a:endParaRPr lang="en-US" dirty="0" smtClean="0">
              <a:ea typeface="ＭＳ Ｐゴシック" charset="-128"/>
              <a:cs typeface="ＭＳ Ｐゴシック" charset="-128"/>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42</a:t>
            </a:fld>
            <a:endParaRPr lang="en-US" dirty="0" smtClean="0">
              <a:ea typeface="ＭＳ Ｐゴシック" charset="-128"/>
              <a:cs typeface="ＭＳ Ｐゴシック" charset="-128"/>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Troubleshooting: </a:t>
            </a:r>
            <a:r>
              <a:rPr lang="en-US" sz="1200" dirty="0" smtClean="0"/>
              <a:t>If you do not have the XPS Viewer utility, you can download it free from Microsoft.com. </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43</a:t>
            </a:fld>
            <a:endParaRPr lang="en-US" dirty="0" smtClean="0">
              <a:ea typeface="ＭＳ Ｐゴシック" charset="-128"/>
              <a:cs typeface="ＭＳ Ｐゴシック"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44</a:t>
            </a:fld>
            <a:endParaRPr lang="en-US" dirty="0" smtClean="0">
              <a:ea typeface="ＭＳ Ｐゴシック" charset="-128"/>
              <a:cs typeface="ＭＳ Ｐゴシック"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45</a:t>
            </a:fld>
            <a:endParaRPr lang="en-US" dirty="0" smtClean="0">
              <a:ea typeface="ＭＳ Ｐゴシック" charset="-128"/>
              <a:cs typeface="ＭＳ Ｐゴシック" charset="-128"/>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46</a:t>
            </a:fld>
            <a:endParaRPr lang="en-US" dirty="0" smtClean="0">
              <a:ea typeface="ＭＳ Ｐゴシック" charset="-128"/>
              <a:cs typeface="ＭＳ Ｐゴシック" charset="-128"/>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Another way to export an outline to Word is to click the File tab, click Save &amp; Send, click Create Handouts, and click Create Handouts. Then in the Send to Microsoft Word dialog box shown in Figure 10-17, click Outline Only and click OK. </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47</a:t>
            </a:fld>
            <a:endParaRPr lang="en-US" dirty="0" smtClean="0">
              <a:ea typeface="ＭＳ Ｐゴシック" charset="-128"/>
              <a:cs typeface="ＭＳ Ｐゴシック" charset="-128"/>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48</a:t>
            </a:fld>
            <a:endParaRPr lang="en-US" dirty="0" smtClean="0">
              <a:ea typeface="ＭＳ Ｐゴシック" charset="-128"/>
              <a:cs typeface="ＭＳ Ｐゴシック" charset="-128"/>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49</a:t>
            </a:fld>
            <a:endParaRPr lang="en-US" dirty="0" smtClean="0">
              <a:ea typeface="ＭＳ Ｐゴシック" charset="-128"/>
              <a:cs typeface="ＭＳ Ｐゴシック"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a:t>
            </a:fld>
            <a:endParaRPr lang="en-US" dirty="0" smtClean="0">
              <a:ea typeface="ＭＳ Ｐゴシック" charset="-128"/>
              <a:cs typeface="ＭＳ Ｐゴシック" charset="-128"/>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50</a:t>
            </a:fld>
            <a:endParaRPr lang="en-US" dirty="0" smtClean="0">
              <a:ea typeface="ＭＳ Ｐゴシック" charset="-128"/>
              <a:cs typeface="ＭＳ Ｐゴシック" charset="-128"/>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51</a:t>
            </a:fld>
            <a:endParaRPr lang="en-US" dirty="0" smtClean="0">
              <a:ea typeface="ＭＳ Ｐゴシック" charset="-128"/>
              <a:cs typeface="ＭＳ Ｐゴシック" charset="-128"/>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52</a:t>
            </a:fld>
            <a:endParaRPr lang="en-US" dirty="0" smtClean="0">
              <a:ea typeface="ＭＳ Ｐゴシック" charset="-128"/>
              <a:cs typeface="ＭＳ Ｐゴシック" charset="-128"/>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53</a:t>
            </a:fld>
            <a:endParaRPr lang="en-US" dirty="0" smtClean="0">
              <a:ea typeface="ＭＳ Ｐゴシック" charset="-128"/>
              <a:cs typeface="ＭＳ Ｐゴシック" charset="-128"/>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54</a:t>
            </a:fld>
            <a:endParaRPr lang="en-US" dirty="0" smtClean="0">
              <a:ea typeface="ＭＳ Ｐゴシック" charset="-128"/>
              <a:cs typeface="ＭＳ Ｐゴシック" charset="-128"/>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Another Way: </a:t>
            </a:r>
            <a:r>
              <a:rPr lang="en-US" sz="1200" dirty="0" smtClean="0"/>
              <a:t>You can also Copy and Paste photos from PowerPoint into your favorite graphics program.</a:t>
            </a:r>
            <a:endParaRPr lang="en-US" sz="1200" dirty="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55</a:t>
            </a:fld>
            <a:endParaRPr lang="en-US" dirty="0" smtClean="0">
              <a:ea typeface="ＭＳ Ｐゴシック" charset="-128"/>
              <a:cs typeface="ＭＳ Ｐゴシック" charset="-128"/>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56</a:t>
            </a:fld>
            <a:endParaRPr lang="en-US" dirty="0" smtClean="0">
              <a:ea typeface="ＭＳ Ｐゴシック" charset="-128"/>
              <a:cs typeface="ＭＳ Ｐゴシック" charset="-128"/>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57</a:t>
            </a:fld>
            <a:endParaRPr lang="en-US" dirty="0" smtClean="0">
              <a:ea typeface="ＭＳ Ｐゴシック" charset="-128"/>
              <a:cs typeface="ＭＳ Ｐゴシック" charset="-128"/>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58</a:t>
            </a:fld>
            <a:endParaRPr lang="en-US" dirty="0" smtClean="0">
              <a:ea typeface="ＭＳ Ｐゴシック" charset="-128"/>
              <a:cs typeface="ＭＳ Ｐゴシック" charset="-128"/>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59</a:t>
            </a:fld>
            <a:endParaRPr lang="en-US" dirty="0" smtClean="0">
              <a:ea typeface="ＭＳ Ｐゴシック" charset="-128"/>
              <a:cs typeface="ＭＳ Ｐゴシック"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a:t>
            </a:fld>
            <a:endParaRPr lang="en-US" dirty="0" smtClean="0">
              <a:ea typeface="ＭＳ Ｐゴシック" charset="-128"/>
              <a:cs typeface="ＭＳ Ｐゴシック"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a:t>
            </a:fld>
            <a:endParaRPr lang="en-US" dirty="0" smtClean="0">
              <a:ea typeface="ＭＳ Ｐゴシック" charset="-128"/>
              <a:cs typeface="ＭＳ Ｐゴシック"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a:t>
            </a:fld>
            <a:endParaRPr lang="en-US" dirty="0" smtClean="0">
              <a:ea typeface="ＭＳ Ｐゴシック" charset="-128"/>
              <a:cs typeface="ＭＳ Ｐゴシック"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a:t>
            </a:fld>
            <a:endParaRPr lang="en-US" dirty="0" smtClean="0">
              <a:ea typeface="ＭＳ Ｐゴシック" charset="-128"/>
              <a:cs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560A7FE5-1540-4DEE-8F3D-FD5D1915A611}" type="datetimeFigureOut">
              <a:rPr lang="en-US"/>
              <a:pPr>
                <a:defRPr/>
              </a:pPr>
              <a:t>9/7/2011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6D6E24F0-B97B-4F67-9910-249435EF80F0}"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5AE0D6A-C4C7-429D-BFAD-02B61FBBD779}" type="datetimeFigureOut">
              <a:rPr lang="en-US"/>
              <a:pPr>
                <a:defRPr/>
              </a:pPr>
              <a:t>9/7/2011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B57D9CD3-34EE-43B7-8A32-DC089D8AD875}"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311D92F2-14CB-40CD-8FC9-C83C355EC19A}" type="datetimeFigureOut">
              <a:rPr lang="en-US"/>
              <a:pPr>
                <a:defRPr/>
              </a:pPr>
              <a:t>9/7/2011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46FA4201-4EFC-4F15-9238-607605412DBD}"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447800"/>
            <a:ext cx="8229600" cy="5029200"/>
          </a:xfrm>
        </p:spPr>
        <p:txBody>
          <a:bodyPr/>
          <a:lstStyle/>
          <a:p>
            <a:pPr lvl="0"/>
            <a:r>
              <a:rPr lang="en-US" noProof="0" dirty="0" smtClean="0"/>
              <a:t>Click icon to add table</a:t>
            </a:r>
          </a:p>
        </p:txBody>
      </p:sp>
      <p:sp>
        <p:nvSpPr>
          <p:cNvPr id="4" name="Rectangle 4"/>
          <p:cNvSpPr>
            <a:spLocks noGrp="1" noChangeArrowheads="1"/>
          </p:cNvSpPr>
          <p:nvPr>
            <p:ph type="dt" sz="half" idx="10"/>
          </p:nvPr>
        </p:nvSpPr>
        <p:spPr>
          <a:ln/>
        </p:spPr>
        <p:txBody>
          <a:bodyPr/>
          <a:lstStyle>
            <a:lvl1pPr>
              <a:defRPr/>
            </a:lvl1pPr>
          </a:lstStyle>
          <a:p>
            <a:pPr>
              <a:defRPr/>
            </a:pPr>
            <a:fld id="{85A2F9A2-2681-489D-8D88-15BFBF18BB91}" type="datetimeFigureOut">
              <a:rPr lang="en-US"/>
              <a:pPr>
                <a:defRPr/>
              </a:pPr>
              <a:t>9/7/2011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FF7D00B8-6425-474D-8F5E-A3B2A80FF5C6}"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E468463-6791-4936-B6C0-DCD80232F74D}" type="datetimeFigureOut">
              <a:rPr lang="en-US"/>
              <a:pPr>
                <a:defRPr/>
              </a:pPr>
              <a:t>9/7/2011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B68061AA-D9F5-449F-B8F3-5E4B814C3162}"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93F68023-3EA0-4992-99A3-3D90EA77CBC6}" type="datetimeFigureOut">
              <a:rPr lang="en-US"/>
              <a:pPr>
                <a:defRPr/>
              </a:pPr>
              <a:t>9/7/2011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682E038A-DDC2-41D0-A0EA-1B90D76B7B00}"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B393C7A2-DF74-45B7-9365-A23842EAF93A}" type="datetimeFigureOut">
              <a:rPr lang="en-US"/>
              <a:pPr>
                <a:defRPr/>
              </a:pPr>
              <a:t>9/7/2011</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5E3B8CB1-9864-4B0C-B9C4-014E41D94352}"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9C73B1-F3F0-4C33-B9F3-6C641CE001AC}" type="datetimeFigureOut">
              <a:rPr lang="en-US"/>
              <a:pPr>
                <a:defRPr/>
              </a:pPr>
              <a:t>9/7/2011</a:t>
            </a:fld>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582F234F-8D55-41ED-A44D-EDCCEAF39F59}"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F67F6692-C048-4EBA-8E61-F9A1E9269DD3}" type="datetimeFigureOut">
              <a:rPr lang="en-US"/>
              <a:pPr>
                <a:defRPr/>
              </a:pPr>
              <a:t>9/7/2011</a:t>
            </a:fld>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9C26971B-25C9-47E5-80F4-C3CBB60D247E}"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2BC27A2-BE80-4A11-A665-77691B06294E}" type="datetimeFigureOut">
              <a:rPr lang="en-US"/>
              <a:pPr>
                <a:defRPr/>
              </a:pPr>
              <a:t>9/7/2011</a:t>
            </a:fld>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042A8E0D-BDA3-4278-ACBA-F8D4E57BBA27}"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9FC5939-55D2-4346-AAD1-8B182337F7DF}" type="datetimeFigureOut">
              <a:rPr lang="en-US"/>
              <a:pPr>
                <a:defRPr/>
              </a:pPr>
              <a:t>9/7/2011</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A8B7867F-1341-415F-93E1-BC4104DA6369}"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94591D5C-BD2C-440D-B5DD-87E455141190}" type="datetimeFigureOut">
              <a:rPr lang="en-US"/>
              <a:pPr>
                <a:defRPr/>
              </a:pPr>
              <a:t>9/7/2011</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4210D994-A814-4EAE-901C-9B1CA92FC8E6}"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ECDCB"/>
        </a:solidFill>
        <a:effectLst/>
      </p:bgPr>
    </p:bg>
    <p:spTree>
      <p:nvGrpSpPr>
        <p:cNvPr id="1" name=""/>
        <p:cNvGrpSpPr/>
        <p:nvPr/>
      </p:nvGrpSpPr>
      <p:grpSpPr>
        <a:xfrm>
          <a:off x="0" y="0"/>
          <a:ext cx="0" cy="0"/>
          <a:chOff x="0" y="0"/>
          <a:chExt cx="0" cy="0"/>
        </a:xfrm>
      </p:grpSpPr>
      <p:sp>
        <p:nvSpPr>
          <p:cNvPr id="7" name="Rounded Rectangle 6"/>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9" name="Rounded Rectangle 8"/>
          <p:cNvSpPr/>
          <p:nvPr/>
        </p:nvSpPr>
        <p:spPr>
          <a:xfrm>
            <a:off x="418596" y="435546"/>
            <a:ext cx="8306809" cy="603387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cxnSp>
        <p:nvCxnSpPr>
          <p:cNvPr id="1030" name="Straight Connector 7"/>
          <p:cNvCxnSpPr>
            <a:cxnSpLocks noChangeShapeType="1"/>
          </p:cNvCxnSpPr>
          <p:nvPr/>
        </p:nvCxnSpPr>
        <p:spPr bwMode="auto">
          <a:xfrm>
            <a:off x="533400" y="1447800"/>
            <a:ext cx="8077200" cy="1588"/>
          </a:xfrm>
          <a:prstGeom prst="line">
            <a:avLst/>
          </a:prstGeom>
          <a:noFill/>
          <a:ln w="57150">
            <a:solidFill>
              <a:srgbClr val="000080"/>
            </a:solidFill>
            <a:round/>
            <a:headEnd/>
            <a:tailEnd/>
          </a:ln>
        </p:spPr>
      </p:cxnSp>
      <p:sp>
        <p:nvSpPr>
          <p:cNvPr id="149506" name="Rectangle 2"/>
          <p:cNvSpPr>
            <a:spLocks noGrp="1" noChangeArrowheads="1"/>
          </p:cNvSpPr>
          <p:nvPr>
            <p:ph type="title"/>
          </p:nvPr>
        </p:nvSpPr>
        <p:spPr bwMode="auto">
          <a:xfrm>
            <a:off x="457200" y="457200"/>
            <a:ext cx="8229600" cy="914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32" name="Rectangle 3"/>
          <p:cNvSpPr>
            <a:spLocks noGrp="1" noChangeArrowheads="1"/>
          </p:cNvSpPr>
          <p:nvPr>
            <p:ph type="body" idx="1"/>
          </p:nvPr>
        </p:nvSpPr>
        <p:spPr bwMode="auto">
          <a:xfrm>
            <a:off x="457200" y="1447800"/>
            <a:ext cx="82296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950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a:ea typeface="+mn-ea"/>
                <a:cs typeface="+mn-cs"/>
              </a:defRPr>
            </a:lvl1pPr>
          </a:lstStyle>
          <a:p>
            <a:pPr>
              <a:defRPr/>
            </a:pPr>
            <a:fld id="{D70529FF-6A4C-4583-8698-85B45217EEC7}" type="datetimeFigureOut">
              <a:rPr lang="en-US"/>
              <a:pPr>
                <a:defRPr/>
              </a:pPr>
              <a:t>9/7/2011</a:t>
            </a:fld>
            <a:endParaRPr lang="en-US" dirty="0"/>
          </a:p>
        </p:txBody>
      </p:sp>
      <p:sp>
        <p:nvSpPr>
          <p:cNvPr id="14950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ea typeface="+mn-ea"/>
                <a:cs typeface="+mn-cs"/>
              </a:defRPr>
            </a:lvl1pPr>
          </a:lstStyle>
          <a:p>
            <a:pPr>
              <a:defRPr/>
            </a:pPr>
            <a:endParaRPr lang="en-US" dirty="0"/>
          </a:p>
        </p:txBody>
      </p:sp>
      <p:sp>
        <p:nvSpPr>
          <p:cNvPr id="14951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ea typeface="+mn-ea"/>
                <a:cs typeface="+mn-cs"/>
              </a:defRPr>
            </a:lvl1pPr>
          </a:lstStyle>
          <a:p>
            <a:pPr>
              <a:defRPr/>
            </a:pPr>
            <a:fld id="{82A9F5A3-6675-4BB0-882C-C79FCC76E21F}"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062" r:id="rId1"/>
    <p:sldLayoutId id="2147484061" r:id="rId2"/>
    <p:sldLayoutId id="2147484060" r:id="rId3"/>
    <p:sldLayoutId id="2147484059" r:id="rId4"/>
    <p:sldLayoutId id="2147484058" r:id="rId5"/>
    <p:sldLayoutId id="2147484057" r:id="rId6"/>
    <p:sldLayoutId id="2147484056" r:id="rId7"/>
    <p:sldLayoutId id="2147484055" r:id="rId8"/>
    <p:sldLayoutId id="2147484054" r:id="rId9"/>
    <p:sldLayoutId id="2147484053" r:id="rId10"/>
    <p:sldLayoutId id="2147484052" r:id="rId11"/>
    <p:sldLayoutId id="2147484051" r:id="rId12"/>
  </p:sldLayoutIdLst>
  <p:txStyles>
    <p:titleStyle>
      <a:lvl1pPr algn="l" rtl="0" fontAlgn="base">
        <a:spcBef>
          <a:spcPct val="0"/>
        </a:spcBef>
        <a:spcAft>
          <a:spcPct val="0"/>
        </a:spcAft>
        <a:defRPr sz="3200">
          <a:solidFill>
            <a:srgbClr val="0000CC"/>
          </a:solidFill>
          <a:effectLst>
            <a:outerShdw blurRad="38100" dist="38100" dir="2700000" algn="tl">
              <a:srgbClr val="000000"/>
            </a:outerShdw>
          </a:effectLst>
          <a:latin typeface="+mj-lt"/>
          <a:ea typeface="ＭＳ Ｐゴシック" charset="-128"/>
          <a:cs typeface="ＭＳ Ｐゴシック" charset="-128"/>
        </a:defRPr>
      </a:lvl1pPr>
      <a:lvl2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2pPr>
      <a:lvl3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3pPr>
      <a:lvl4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4pPr>
      <a:lvl5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5pPr>
      <a:lvl6pPr marL="4572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6pPr>
      <a:lvl7pPr marL="9144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7pPr>
      <a:lvl8pPr marL="13716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8pPr>
      <a:lvl9pPr marL="18288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9pPr>
    </p:titleStyle>
    <p:bodyStyle>
      <a:lvl1pPr marL="342900" indent="-342900" algn="l" rtl="0" fontAlgn="base">
        <a:spcBef>
          <a:spcPct val="20000"/>
        </a:spcBef>
        <a:spcAft>
          <a:spcPct val="0"/>
        </a:spcAft>
        <a:buClr>
          <a:srgbClr val="0000CC"/>
        </a:buClr>
        <a:buChar char="•"/>
        <a:defRPr sz="3200">
          <a:solidFill>
            <a:schemeClr val="tx1"/>
          </a:solidFill>
          <a:latin typeface="+mn-lt"/>
          <a:ea typeface="ＭＳ Ｐゴシック" charset="-128"/>
          <a:cs typeface="ＭＳ Ｐゴシック" charset="-128"/>
        </a:defRPr>
      </a:lvl1pPr>
      <a:lvl2pPr marL="742950" indent="-285750" algn="l" rtl="0" fontAlgn="base">
        <a:spcBef>
          <a:spcPct val="20000"/>
        </a:spcBef>
        <a:spcAft>
          <a:spcPct val="0"/>
        </a:spcAft>
        <a:buClr>
          <a:srgbClr val="0000CC"/>
        </a:buClr>
        <a:buChar char="–"/>
        <a:defRPr sz="3000">
          <a:solidFill>
            <a:schemeClr val="tx1"/>
          </a:solidFill>
          <a:latin typeface="+mn-lt"/>
          <a:ea typeface="ＭＳ Ｐゴシック" charset="-128"/>
        </a:defRPr>
      </a:lvl2pPr>
      <a:lvl3pPr marL="1143000" indent="-228600" algn="l" rtl="0" fontAlgn="base">
        <a:spcBef>
          <a:spcPct val="20000"/>
        </a:spcBef>
        <a:spcAft>
          <a:spcPct val="0"/>
        </a:spcAft>
        <a:buClr>
          <a:schemeClr val="tx1"/>
        </a:buClr>
        <a:buChar char="•"/>
        <a:defRPr sz="2800">
          <a:solidFill>
            <a:schemeClr val="tx1"/>
          </a:solidFill>
          <a:latin typeface="+mn-lt"/>
          <a:ea typeface="ＭＳ Ｐゴシック" charset="-128"/>
        </a:defRPr>
      </a:lvl3pPr>
      <a:lvl4pPr marL="1600200" indent="-228600" algn="l" rtl="0" fontAlgn="base">
        <a:spcBef>
          <a:spcPct val="20000"/>
        </a:spcBef>
        <a:spcAft>
          <a:spcPct val="0"/>
        </a:spcAft>
        <a:buChar char="–"/>
        <a:defRPr sz="2000" b="1">
          <a:solidFill>
            <a:schemeClr val="tx1"/>
          </a:solidFill>
          <a:latin typeface="+mn-lt"/>
          <a:ea typeface="ＭＳ Ｐゴシック" charset="-128"/>
        </a:defRPr>
      </a:lvl4pPr>
      <a:lvl5pPr marL="2057400" indent="-228600" algn="l" rtl="0" fontAlgn="base">
        <a:spcBef>
          <a:spcPct val="20000"/>
        </a:spcBef>
        <a:spcAft>
          <a:spcPct val="0"/>
        </a:spcAft>
        <a:buChar char="»"/>
        <a:defRPr sz="2000" b="1">
          <a:solidFill>
            <a:schemeClr val="tx1"/>
          </a:solidFill>
          <a:latin typeface="+mn-lt"/>
          <a:ea typeface="ＭＳ Ｐゴシック" charset="-128"/>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ounded Rectangle 6"/>
          <p:cNvSpPr/>
          <p:nvPr/>
        </p:nvSpPr>
        <p:spPr>
          <a:xfrm>
            <a:off x="304800" y="1452563"/>
            <a:ext cx="8532813" cy="3043237"/>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9" name="Rounded Rectangle 8"/>
          <p:cNvSpPr/>
          <p:nvPr/>
        </p:nvSpPr>
        <p:spPr>
          <a:xfrm>
            <a:off x="418596" y="1528074"/>
            <a:ext cx="8306809" cy="2889482"/>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2" name="Title 1"/>
          <p:cNvSpPr>
            <a:spLocks noGrp="1"/>
          </p:cNvSpPr>
          <p:nvPr>
            <p:ph type="ctrTitle" idx="4294967295"/>
          </p:nvPr>
        </p:nvSpPr>
        <p:spPr>
          <a:xfrm>
            <a:off x="0" y="2286000"/>
            <a:ext cx="8534400" cy="898525"/>
          </a:xfrm>
        </p:spPr>
        <p:txBody>
          <a:bodyPr lIns="45720" rIns="45720">
            <a:normAutofit fontScale="90000"/>
          </a:bodyPr>
          <a:lstStyle/>
          <a:p>
            <a:pPr algn="r">
              <a:defRPr/>
            </a:pPr>
            <a:r>
              <a:rPr lang="en-US" sz="4200" dirty="0" smtClean="0">
                <a:ea typeface="+mj-ea"/>
                <a:cs typeface="+mj-cs"/>
              </a:rPr>
              <a:t>Securing and Sharing </a:t>
            </a:r>
            <a:br>
              <a:rPr lang="en-US" sz="4200" dirty="0" smtClean="0">
                <a:ea typeface="+mj-ea"/>
                <a:cs typeface="+mj-cs"/>
              </a:rPr>
            </a:br>
            <a:r>
              <a:rPr lang="en-US" sz="4200" dirty="0" smtClean="0">
                <a:ea typeface="+mj-ea"/>
                <a:cs typeface="+mj-cs"/>
              </a:rPr>
              <a:t>a Presentation</a:t>
            </a:r>
          </a:p>
        </p:txBody>
      </p:sp>
      <p:sp>
        <p:nvSpPr>
          <p:cNvPr id="15366" name="Subtitle 2"/>
          <p:cNvSpPr>
            <a:spLocks noGrp="1"/>
          </p:cNvSpPr>
          <p:nvPr>
            <p:ph type="body" idx="1"/>
          </p:nvPr>
        </p:nvSpPr>
        <p:spPr>
          <a:xfrm>
            <a:off x="304800" y="3124200"/>
            <a:ext cx="8183563" cy="1066800"/>
          </a:xfrm>
        </p:spPr>
        <p:txBody>
          <a:bodyPr lIns="182880" tIns="0"/>
          <a:lstStyle/>
          <a:p>
            <a:pPr marL="36513" indent="0" algn="r">
              <a:spcBef>
                <a:spcPct val="0"/>
              </a:spcBef>
              <a:buFontTx/>
              <a:buNone/>
            </a:pPr>
            <a:r>
              <a:rPr lang="en-US" sz="2800" dirty="0" smtClean="0"/>
              <a:t>Lesson 10</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Inserting a Comment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To </a:t>
            </a:r>
            <a:r>
              <a:rPr lang="en-US" sz="2400" dirty="0"/>
              <a:t>add a comment to a slide, use the New Comment button on the Review tab. </a:t>
            </a:r>
            <a:endParaRPr lang="en-US" sz="2400" dirty="0" smtClean="0"/>
          </a:p>
          <a:p>
            <a:r>
              <a:rPr lang="en-US" sz="2400" dirty="0" smtClean="0"/>
              <a:t>Comment </a:t>
            </a:r>
            <a:r>
              <a:rPr lang="en-US" sz="2400" dirty="0"/>
              <a:t>markers are color-coded, so that if more than one reviewer adds comments, it is easy for you to identify the commenter simply by color. </a:t>
            </a:r>
            <a:endParaRPr lang="en-US" sz="2400" dirty="0" smtClean="0"/>
          </a:p>
          <a:p>
            <a:r>
              <a:rPr lang="en-US" sz="2400" dirty="0" smtClean="0"/>
              <a:t>Comments </a:t>
            </a:r>
            <a:r>
              <a:rPr lang="en-US" sz="2400" dirty="0"/>
              <a:t>are numbered consecutively as they are inserted, regardless of the order of slides. If you insert your first comment on slide 5, it will be numbered 1. If you insert your second comment on slide 1, it will be numbered 2. </a:t>
            </a:r>
            <a:endParaRPr lang="en-US" sz="2400" dirty="0" smtClean="0"/>
          </a:p>
          <a:p>
            <a:r>
              <a:rPr lang="en-US" sz="2400" dirty="0" smtClean="0"/>
              <a:t>In </a:t>
            </a:r>
            <a:r>
              <a:rPr lang="en-US" sz="2400" dirty="0" smtClean="0"/>
              <a:t>the following exercise, </a:t>
            </a:r>
            <a:r>
              <a:rPr lang="en-US" sz="2400" dirty="0"/>
              <a:t>you will insert a comment in a presentation</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Insert a Comment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HR Review Final</a:t>
            </a:r>
            <a:r>
              <a:rPr lang="en-US" sz="2400" dirty="0"/>
              <a:t> presentation that is still open from the previous exercise. You are now ready to add your own comments to the presentation, which you are going to send to the Vice President for Operations.</a:t>
            </a:r>
          </a:p>
          <a:p>
            <a:pPr marL="457200" indent="-457200">
              <a:buFont typeface="+mj-lt"/>
              <a:buAutoNum type="arabicPeriod"/>
            </a:pPr>
            <a:r>
              <a:rPr lang="en-US" sz="2400" dirty="0" smtClean="0"/>
              <a:t>Click </a:t>
            </a:r>
            <a:r>
              <a:rPr lang="en-US" sz="2400" dirty="0"/>
              <a:t>the </a:t>
            </a:r>
            <a:r>
              <a:rPr lang="en-US" sz="2400" b="1" dirty="0"/>
              <a:t>File</a:t>
            </a:r>
            <a:r>
              <a:rPr lang="en-US" sz="2400" dirty="0"/>
              <a:t> tab, and </a:t>
            </a:r>
            <a:r>
              <a:rPr lang="en-US" sz="2400" dirty="0" smtClean="0"/>
              <a:t>click </a:t>
            </a:r>
            <a:br>
              <a:rPr lang="en-US" sz="2400" dirty="0" smtClean="0"/>
            </a:br>
            <a:r>
              <a:rPr lang="en-US" sz="2400" b="1" dirty="0" smtClean="0"/>
              <a:t>Options</a:t>
            </a:r>
            <a:r>
              <a:rPr lang="en-US" sz="2400" dirty="0"/>
              <a:t>. The PowerPoint </a:t>
            </a:r>
            <a:r>
              <a:rPr lang="en-US" sz="2400" dirty="0" smtClean="0"/>
              <a:t/>
            </a:r>
            <a:br>
              <a:rPr lang="en-US" sz="2400" dirty="0" smtClean="0"/>
            </a:br>
            <a:r>
              <a:rPr lang="en-US" sz="2400" dirty="0" smtClean="0"/>
              <a:t>Options </a:t>
            </a:r>
            <a:r>
              <a:rPr lang="en-US" sz="2400" dirty="0"/>
              <a:t>dialog box opens.	</a:t>
            </a:r>
          </a:p>
          <a:p>
            <a:pPr marL="457200" indent="-457200">
              <a:buFont typeface="+mj-lt"/>
              <a:buAutoNum type="arabicPeriod"/>
            </a:pPr>
            <a:r>
              <a:rPr lang="en-US" sz="2400" dirty="0" smtClean="0"/>
              <a:t>In </a:t>
            </a:r>
            <a:r>
              <a:rPr lang="en-US" sz="2400" dirty="0"/>
              <a:t>the PowerPoint Options </a:t>
            </a:r>
            <a:r>
              <a:rPr lang="en-US" sz="2400" dirty="0" smtClean="0"/>
              <a:t/>
            </a:r>
            <a:br>
              <a:rPr lang="en-US" sz="2400" dirty="0" smtClean="0"/>
            </a:br>
            <a:r>
              <a:rPr lang="en-US" sz="2400" dirty="0" smtClean="0"/>
              <a:t>dialog </a:t>
            </a:r>
            <a:r>
              <a:rPr lang="en-US" sz="2400" dirty="0"/>
              <a:t>box, enter </a:t>
            </a:r>
            <a:r>
              <a:rPr lang="en-US" sz="2400" b="1" dirty="0"/>
              <a:t>your own </a:t>
            </a:r>
            <a:r>
              <a:rPr lang="en-US" sz="2400" b="1" dirty="0" smtClean="0"/>
              <a:t/>
            </a:r>
            <a:br>
              <a:rPr lang="en-US" sz="2400" b="1" dirty="0" smtClean="0"/>
            </a:br>
            <a:r>
              <a:rPr lang="en-US" sz="2400" b="1" dirty="0" smtClean="0"/>
              <a:t>name </a:t>
            </a:r>
            <a:r>
              <a:rPr lang="en-US" sz="2400" b="1" dirty="0"/>
              <a:t>and initials</a:t>
            </a:r>
            <a:r>
              <a:rPr lang="en-US" sz="2400" dirty="0"/>
              <a:t> in the </a:t>
            </a:r>
            <a:r>
              <a:rPr lang="en-US" sz="2400" dirty="0" smtClean="0"/>
              <a:t/>
            </a:r>
            <a:br>
              <a:rPr lang="en-US" sz="2400" dirty="0" smtClean="0"/>
            </a:br>
            <a:r>
              <a:rPr lang="en-US" sz="2400" dirty="0" smtClean="0"/>
              <a:t>User </a:t>
            </a:r>
            <a:r>
              <a:rPr lang="en-US" sz="2400" dirty="0"/>
              <a:t>Name and Initials </a:t>
            </a:r>
            <a:r>
              <a:rPr lang="en-US" sz="2400" dirty="0" smtClean="0"/>
              <a:t/>
            </a:r>
            <a:br>
              <a:rPr lang="en-US" sz="2400" dirty="0" smtClean="0"/>
            </a:br>
            <a:r>
              <a:rPr lang="en-US" sz="2400" dirty="0" smtClean="0"/>
              <a:t>boxes </a:t>
            </a:r>
            <a:r>
              <a:rPr lang="en-US" sz="2400" dirty="0"/>
              <a:t>(see </a:t>
            </a:r>
            <a:r>
              <a:rPr lang="en-US" sz="2400" dirty="0" smtClean="0"/>
              <a:t>right)</a:t>
            </a:r>
            <a:r>
              <a:rPr lang="en-US" sz="2400" dirty="0"/>
              <a:t>. Then click </a:t>
            </a:r>
            <a:r>
              <a:rPr lang="en-US" sz="2400" b="1" dirty="0"/>
              <a:t>OK</a:t>
            </a:r>
            <a:r>
              <a:rPr lang="en-US" sz="2400" dirty="0"/>
              <a:t> to accept them</a:t>
            </a:r>
            <a:r>
              <a:rPr lang="en-US" sz="2400" dirty="0" smtClean="0"/>
              <a:t>.</a:t>
            </a:r>
            <a:endParaRPr lang="en-US" sz="2400" dirty="0"/>
          </a:p>
        </p:txBody>
      </p:sp>
      <p:pic>
        <p:nvPicPr>
          <p:cNvPr id="2" name="Picture 1" descr="10.0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3600" y="3172336"/>
            <a:ext cx="3888440" cy="2668629"/>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Comment</a:t>
            </a:r>
            <a:endParaRPr lang="en-US" dirty="0" smtClean="0">
              <a:ea typeface="+mj-ea"/>
              <a:cs typeface="+mj-cs"/>
            </a:endParaRPr>
          </a:p>
        </p:txBody>
      </p:sp>
      <p:sp>
        <p:nvSpPr>
          <p:cNvPr id="21506" name="Rectangle 3"/>
          <p:cNvSpPr>
            <a:spLocks noGrp="1" noChangeArrowheads="1"/>
          </p:cNvSpPr>
          <p:nvPr>
            <p:ph type="body" idx="1"/>
          </p:nvPr>
        </p:nvSpPr>
        <p:spPr>
          <a:xfrm>
            <a:off x="457200" y="4797152"/>
            <a:ext cx="8229600" cy="1679848"/>
          </a:xfrm>
        </p:spPr>
        <p:txBody>
          <a:bodyPr/>
          <a:lstStyle/>
          <a:p>
            <a:pPr marL="457200" indent="-457200">
              <a:buFont typeface="+mj-lt"/>
              <a:buAutoNum type="arabicPeriod" startAt="3"/>
            </a:pPr>
            <a:r>
              <a:rPr lang="en-US" sz="2300" dirty="0" smtClean="0"/>
              <a:t>With </a:t>
            </a:r>
            <a:r>
              <a:rPr lang="en-US" sz="2300" dirty="0"/>
              <a:t>slide 1 displayed, click the </a:t>
            </a:r>
            <a:r>
              <a:rPr lang="en-US" sz="2300" b="1" dirty="0"/>
              <a:t>New Comment</a:t>
            </a:r>
            <a:r>
              <a:rPr lang="en-US" sz="2300" dirty="0"/>
              <a:t> button on the Review tab. A new comment box opens, as shown </a:t>
            </a:r>
            <a:r>
              <a:rPr lang="en-US" sz="2300" dirty="0" smtClean="0"/>
              <a:t>above</a:t>
            </a:r>
            <a:r>
              <a:rPr lang="en-US" sz="2400" dirty="0" smtClean="0"/>
              <a:t>.</a:t>
            </a:r>
            <a:endParaRPr lang="en-US" sz="2400" dirty="0"/>
          </a:p>
        </p:txBody>
      </p:sp>
      <p:pic>
        <p:nvPicPr>
          <p:cNvPr id="2" name="Picture 1" descr="10.0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5968" y="1628800"/>
            <a:ext cx="7393632" cy="3056313"/>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Comment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Key </a:t>
            </a:r>
            <a:r>
              <a:rPr lang="en-US" sz="2400" dirty="0"/>
              <a:t>the following text in the comment box:</a:t>
            </a:r>
          </a:p>
          <a:p>
            <a:pPr marL="0" indent="0">
              <a:buNone/>
            </a:pPr>
            <a:r>
              <a:rPr lang="en-US" sz="2400" b="1" dirty="0"/>
              <a:t>	Peter, I have already received feedback from Karen </a:t>
            </a:r>
            <a:r>
              <a:rPr lang="en-US" sz="2400" b="1" dirty="0" smtClean="0"/>
              <a:t/>
            </a:r>
            <a:br>
              <a:rPr lang="en-US" sz="2400" b="1" dirty="0" smtClean="0"/>
            </a:br>
            <a:r>
              <a:rPr lang="en-US" sz="2400" b="1" dirty="0" smtClean="0"/>
              <a:t>	Jones</a:t>
            </a:r>
            <a:r>
              <a:rPr lang="en-US" sz="2400" b="1" dirty="0"/>
              <a:t>. Please suggest any further changes you think </a:t>
            </a:r>
            <a:r>
              <a:rPr lang="en-US" sz="2400" b="1" dirty="0" smtClean="0"/>
              <a:t/>
            </a:r>
            <a:br>
              <a:rPr lang="en-US" sz="2400" b="1" dirty="0" smtClean="0"/>
            </a:br>
            <a:r>
              <a:rPr lang="en-US" sz="2400" b="1" dirty="0" smtClean="0"/>
              <a:t>	necessary </a:t>
            </a:r>
            <a:r>
              <a:rPr lang="en-US" sz="2400" b="1" dirty="0"/>
              <a:t>to make this a dynamite presentation.</a:t>
            </a:r>
            <a:endParaRPr lang="en-US" sz="2400" dirty="0"/>
          </a:p>
          <a:p>
            <a:pPr marL="457200" indent="-457200">
              <a:buFont typeface="+mj-lt"/>
              <a:buAutoNum type="arabicPeriod" startAt="5"/>
            </a:pPr>
            <a:r>
              <a:rPr lang="en-US" sz="2400" dirty="0" smtClean="0"/>
              <a:t>Click </a:t>
            </a:r>
            <a:r>
              <a:rPr lang="en-US" sz="2400" b="1" dirty="0"/>
              <a:t>outside the comment box</a:t>
            </a:r>
            <a:r>
              <a:rPr lang="en-US" sz="2400" dirty="0"/>
              <a:t> to close it. Your comment marker should display on the slide slightly overlapping Karen Jones’s comment marker.</a:t>
            </a:r>
          </a:p>
          <a:p>
            <a:pPr marL="457200" indent="-457200">
              <a:buFont typeface="+mj-lt"/>
              <a:buAutoNum type="arabicPeriod" startAt="5"/>
            </a:pPr>
            <a:r>
              <a:rPr lang="en-US" sz="2400" dirty="0" smtClean="0"/>
              <a:t>Go </a:t>
            </a:r>
            <a:r>
              <a:rPr lang="en-US" sz="2400" dirty="0"/>
              <a:t>to slide 10, and then click the </a:t>
            </a:r>
            <a:r>
              <a:rPr lang="en-US" sz="2400" b="1" dirty="0"/>
              <a:t>New Comment</a:t>
            </a:r>
            <a:r>
              <a:rPr lang="en-US" sz="2400" dirty="0"/>
              <a:t> button.</a:t>
            </a:r>
          </a:p>
          <a:p>
            <a:pPr marL="457200" indent="-457200">
              <a:buFont typeface="+mj-lt"/>
              <a:buAutoNum type="arabicPeriod" startAt="5"/>
            </a:pPr>
            <a:r>
              <a:rPr lang="en-US" sz="2400" dirty="0" smtClean="0"/>
              <a:t>Key </a:t>
            </a:r>
            <a:r>
              <a:rPr lang="en-US" sz="2400" dirty="0"/>
              <a:t>the following text in the comment box:</a:t>
            </a:r>
          </a:p>
          <a:p>
            <a:pPr marL="0" indent="0">
              <a:buNone/>
            </a:pPr>
            <a:r>
              <a:rPr lang="en-US" sz="2400" b="1" dirty="0"/>
              <a:t>	Peter, please see Karen’s comment on this slide. </a:t>
            </a:r>
            <a:r>
              <a:rPr lang="en-US" sz="2400" b="1" dirty="0" smtClean="0"/>
              <a:t/>
            </a:r>
            <a:br>
              <a:rPr lang="en-US" sz="2400" b="1" dirty="0" smtClean="0"/>
            </a:br>
            <a:r>
              <a:rPr lang="en-US" sz="2400" b="1" dirty="0" smtClean="0"/>
              <a:t>	I </a:t>
            </a:r>
            <a:r>
              <a:rPr lang="en-US" sz="2400" b="1" dirty="0"/>
              <a:t>don’t have access to Design Dept. schedules. Can </a:t>
            </a:r>
            <a:r>
              <a:rPr lang="en-US" sz="2400" b="1" dirty="0" smtClean="0"/>
              <a:t/>
            </a:r>
            <a:br>
              <a:rPr lang="en-US" sz="2400" b="1" dirty="0" smtClean="0"/>
            </a:br>
            <a:r>
              <a:rPr lang="en-US" sz="2400" b="1" dirty="0" smtClean="0"/>
              <a:t>	you </a:t>
            </a:r>
            <a:r>
              <a:rPr lang="en-US" sz="2400" b="1" dirty="0"/>
              <a:t>confirm the lag time is now only 4 to 5 weeks</a:t>
            </a:r>
            <a:r>
              <a:rPr lang="en-US" sz="2400" b="1"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Comment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8"/>
            </a:pPr>
            <a:r>
              <a:rPr lang="en-US" sz="2400" dirty="0" smtClean="0"/>
              <a:t>Click </a:t>
            </a:r>
            <a:r>
              <a:rPr lang="en-US" sz="2400" b="1" dirty="0"/>
              <a:t>outside the comment box</a:t>
            </a:r>
            <a:r>
              <a:rPr lang="en-US" sz="2400" dirty="0"/>
              <a:t> to close it.</a:t>
            </a:r>
          </a:p>
          <a:p>
            <a:pPr marL="457200" indent="-457200">
              <a:buFont typeface="+mj-lt"/>
              <a:buAutoNum type="arabicPeriod" startAt="8"/>
            </a:pPr>
            <a:r>
              <a:rPr lang="en-US" sz="2400" b="1" dirty="0" smtClean="0"/>
              <a:t>SAVE</a:t>
            </a:r>
            <a:r>
              <a:rPr lang="en-US" sz="2400" dirty="0" smtClean="0"/>
              <a:t> </a:t>
            </a:r>
            <a:r>
              <a:rPr lang="en-US" sz="2400" dirty="0"/>
              <a:t>the presentation.</a:t>
            </a:r>
          </a:p>
          <a:p>
            <a:r>
              <a:rPr lang="en-US" sz="2400" b="1" dirty="0"/>
              <a:t>LEAVE</a:t>
            </a:r>
            <a:r>
              <a:rPr lang="en-US" sz="2400" dirty="0"/>
              <a:t> the presentation open to use in the next exercise.</a:t>
            </a:r>
          </a:p>
          <a:p>
            <a:r>
              <a:rPr lang="en-US" sz="2400" dirty="0"/>
              <a:t>If no object is selected when you insert a comment, the comment marker appears in the upper-left corner of the slide. If an object is selected, the comment marker appears next to the selected object. You can also drag a comment marker anywhere on a slide. Moving a comment marker allows you to associate the comment with a specific area of the slide, such as a picture or a bullet item.</a:t>
            </a:r>
          </a:p>
        </p:txBody>
      </p:sp>
    </p:spTree>
    <p:extLst>
      <p:ext uri="{BB962C8B-B14F-4D97-AF65-F5344CB8AC3E}">
        <p14:creationId xmlns:p14="http://schemas.microsoft.com/office/powerpoint/2010/main" val="245066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Editing a Comment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Like </a:t>
            </a:r>
            <a:r>
              <a:rPr lang="en-US" sz="2400" dirty="0"/>
              <a:t>any other text in a presentation, comment text should be clear and concise. </a:t>
            </a:r>
            <a:endParaRPr lang="en-US" sz="2400" dirty="0" smtClean="0"/>
          </a:p>
          <a:p>
            <a:r>
              <a:rPr lang="en-US" sz="2400" dirty="0" smtClean="0"/>
              <a:t>If </a:t>
            </a:r>
            <a:r>
              <a:rPr lang="en-US" sz="2400" dirty="0"/>
              <a:t>you find upon review that your comments do not convey the information they should, you can reword, insert, or delete text in the comment box. </a:t>
            </a:r>
            <a:endParaRPr lang="en-US" sz="2400" dirty="0" smtClean="0"/>
          </a:p>
          <a:p>
            <a:r>
              <a:rPr lang="en-US" sz="2400" dirty="0" smtClean="0"/>
              <a:t>Use </a:t>
            </a:r>
            <a:r>
              <a:rPr lang="en-US" sz="2400" dirty="0"/>
              <a:t>the Edit Comment button to open a comment box so you can modify the text. </a:t>
            </a:r>
            <a:endParaRPr lang="en-US" sz="2400" dirty="0" smtClean="0"/>
          </a:p>
          <a:p>
            <a:r>
              <a:rPr lang="en-US" sz="2400" dirty="0" smtClean="0"/>
              <a:t>In </a:t>
            </a:r>
            <a:r>
              <a:rPr lang="en-US" sz="2400" dirty="0" smtClean="0"/>
              <a:t>the following exercise, </a:t>
            </a:r>
            <a:r>
              <a:rPr lang="en-US" sz="2400" dirty="0"/>
              <a:t>you edit a comment. </a:t>
            </a:r>
          </a:p>
        </p:txBody>
      </p:sp>
    </p:spTree>
    <p:extLst>
      <p:ext uri="{BB962C8B-B14F-4D97-AF65-F5344CB8AC3E}">
        <p14:creationId xmlns:p14="http://schemas.microsoft.com/office/powerpoint/2010/main" val="245066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Edit a Comment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HR Review Final</a:t>
            </a:r>
            <a:r>
              <a:rPr lang="en-US" sz="2400" dirty="0"/>
              <a:t> presentation that is still open from the previous exercise.</a:t>
            </a:r>
          </a:p>
          <a:p>
            <a:pPr marL="457200" indent="-457200">
              <a:buFont typeface="+mj-lt"/>
              <a:buAutoNum type="arabicPeriod"/>
            </a:pPr>
            <a:r>
              <a:rPr lang="en-US" sz="2400" dirty="0" smtClean="0"/>
              <a:t>Go </a:t>
            </a:r>
            <a:r>
              <a:rPr lang="en-US" sz="2400" dirty="0"/>
              <a:t>to slide 1, click </a:t>
            </a:r>
            <a:r>
              <a:rPr lang="en-US" sz="2400" b="1" dirty="0"/>
              <a:t>your comment marker</a:t>
            </a:r>
            <a:r>
              <a:rPr lang="en-US" sz="2400" dirty="0"/>
              <a:t>, and then click the </a:t>
            </a:r>
            <a:r>
              <a:rPr lang="en-US" sz="2400" b="1" dirty="0"/>
              <a:t>Edit Comment</a:t>
            </a:r>
            <a:r>
              <a:rPr lang="en-US" sz="2400" dirty="0"/>
              <a:t> button on the Review tab. The comment box opens for editing, as shown </a:t>
            </a:r>
            <a:r>
              <a:rPr lang="en-US" sz="2400" dirty="0" smtClean="0"/>
              <a:t>below.</a:t>
            </a:r>
            <a:endParaRPr lang="en-US" sz="2400" dirty="0"/>
          </a:p>
        </p:txBody>
      </p:sp>
      <p:pic>
        <p:nvPicPr>
          <p:cNvPr id="2" name="Picture 1" descr="10.0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2584" y="3659520"/>
            <a:ext cx="6299200" cy="2663221"/>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Edit a Comment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2"/>
            </a:pPr>
            <a:r>
              <a:rPr lang="en-US" sz="2400" dirty="0" smtClean="0"/>
              <a:t>Select </a:t>
            </a:r>
            <a:r>
              <a:rPr lang="en-US" sz="2400" dirty="0"/>
              <a:t>the text </a:t>
            </a:r>
            <a:r>
              <a:rPr lang="en-US" sz="2400" b="1" i="1" dirty="0"/>
              <a:t>to make this a dynamite presentation</a:t>
            </a:r>
            <a:r>
              <a:rPr lang="en-US" sz="2400" dirty="0"/>
              <a:t> at the end of the second sentence, and press </a:t>
            </a:r>
            <a:r>
              <a:rPr lang="en-US" sz="2400" b="1" dirty="0"/>
              <a:t>Delete</a:t>
            </a:r>
            <a:r>
              <a:rPr lang="en-US" sz="2400" dirty="0"/>
              <a:t>. You have removed text from the comment.</a:t>
            </a:r>
          </a:p>
          <a:p>
            <a:pPr marL="457200" indent="-457200">
              <a:buFont typeface="+mj-lt"/>
              <a:buAutoNum type="arabicPeriod" startAt="2"/>
            </a:pPr>
            <a:r>
              <a:rPr lang="en-US" sz="2400" dirty="0" smtClean="0"/>
              <a:t>Click </a:t>
            </a:r>
            <a:r>
              <a:rPr lang="en-US" sz="2400" b="1" dirty="0"/>
              <a:t>outside the comment box</a:t>
            </a:r>
            <a:r>
              <a:rPr lang="en-US" sz="2400" dirty="0"/>
              <a:t> to close it.</a:t>
            </a:r>
          </a:p>
          <a:p>
            <a:pPr marL="457200" indent="-457200">
              <a:buFont typeface="+mj-lt"/>
              <a:buAutoNum type="arabicPeriod" startAt="2"/>
            </a:pPr>
            <a:r>
              <a:rPr lang="en-US" sz="2400" b="1" dirty="0" smtClean="0"/>
              <a:t>SAVE</a:t>
            </a:r>
            <a:r>
              <a:rPr lang="en-US" sz="2400" dirty="0" smtClean="0"/>
              <a:t> </a:t>
            </a:r>
            <a:r>
              <a:rPr lang="en-US" sz="2400" dirty="0"/>
              <a:t>the presentation.</a:t>
            </a:r>
          </a:p>
          <a:p>
            <a:r>
              <a:rPr lang="en-US" sz="2400" b="1" dirty="0"/>
              <a:t>LEAVE</a:t>
            </a:r>
            <a:r>
              <a:rPr lang="en-US" sz="2400" dirty="0"/>
              <a:t> the presentation open to use in the next exercise.</a:t>
            </a:r>
          </a:p>
          <a:p>
            <a:r>
              <a:rPr lang="en-US" sz="2400" dirty="0" smtClean="0"/>
              <a:t>If </a:t>
            </a:r>
            <a:r>
              <a:rPr lang="en-US" sz="2400" dirty="0"/>
              <a:t>you rest the pointer on a comment marker or click it, you can read the text but cannot edit it. You must use the Edit Comment button, or double-click the comment, to open the comment box for editing.</a:t>
            </a:r>
          </a:p>
        </p:txBody>
      </p:sp>
    </p:spTree>
    <p:extLst>
      <p:ext uri="{BB962C8B-B14F-4D97-AF65-F5344CB8AC3E}">
        <p14:creationId xmlns:p14="http://schemas.microsoft.com/office/powerpoint/2010/main" val="245066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Deleting a Comment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can easily remove comments from slides when they are no longer needed. </a:t>
            </a:r>
            <a:endParaRPr lang="en-US" sz="2400" dirty="0" smtClean="0"/>
          </a:p>
          <a:p>
            <a:r>
              <a:rPr lang="en-US" sz="2400" dirty="0" smtClean="0"/>
              <a:t>If you </a:t>
            </a:r>
            <a:r>
              <a:rPr lang="en-US" sz="2400" dirty="0"/>
              <a:t>click the Delete button on the Review tab, PowerPoint removes the currently selected comment. Click the Delete button’s drop-down arrow for other delete options: You can delete the current comment, delete all comments (markup) on the current slide, or delete all comments throughout the presentation. </a:t>
            </a:r>
            <a:endParaRPr lang="en-US" sz="2400" dirty="0" smtClean="0"/>
          </a:p>
          <a:p>
            <a:r>
              <a:rPr lang="en-US" sz="2400" dirty="0" smtClean="0"/>
              <a:t>In </a:t>
            </a:r>
            <a:r>
              <a:rPr lang="en-US" sz="2400" dirty="0" smtClean="0"/>
              <a:t>the following exercise, </a:t>
            </a:r>
            <a:r>
              <a:rPr lang="en-US" sz="2400" dirty="0"/>
              <a:t>you will delete a comment</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Delete a Comment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HR Review Final</a:t>
            </a:r>
            <a:r>
              <a:rPr lang="en-US" sz="2400" dirty="0"/>
              <a:t> presentation that is still open from the previous exercise.</a:t>
            </a:r>
          </a:p>
          <a:p>
            <a:pPr marL="457200" indent="-457200">
              <a:buFont typeface="+mj-lt"/>
              <a:buAutoNum type="arabicPeriod"/>
            </a:pPr>
            <a:r>
              <a:rPr lang="en-US" sz="2400" dirty="0" smtClean="0"/>
              <a:t>With </a:t>
            </a:r>
            <a:r>
              <a:rPr lang="en-US" sz="2400" dirty="0"/>
              <a:t>slide 1 displayed, right-click </a:t>
            </a:r>
            <a:r>
              <a:rPr lang="en-US" sz="2400" b="1" dirty="0"/>
              <a:t>Karen Jones’s first comment</a:t>
            </a:r>
            <a:r>
              <a:rPr lang="en-US" sz="2400" dirty="0"/>
              <a:t>, then click </a:t>
            </a:r>
            <a:r>
              <a:rPr lang="en-US" sz="2400" b="1" dirty="0"/>
              <a:t>Delete Comment</a:t>
            </a:r>
            <a:r>
              <a:rPr lang="en-US" sz="2400" dirty="0"/>
              <a:t> on the shortcut menu. The comment is removed from the slide, leaving only your first comment.</a:t>
            </a:r>
          </a:p>
          <a:p>
            <a:pPr marL="457200" indent="-457200">
              <a:buFont typeface="+mj-lt"/>
              <a:buAutoNum type="arabicPeriod"/>
            </a:pPr>
            <a:r>
              <a:rPr lang="en-US" sz="2400" dirty="0" smtClean="0"/>
              <a:t>Go </a:t>
            </a:r>
            <a:r>
              <a:rPr lang="en-US" sz="2400" dirty="0"/>
              <a:t>to slide 9, click </a:t>
            </a:r>
            <a:r>
              <a:rPr lang="en-US" sz="2400" b="1" dirty="0"/>
              <a:t>the comment</a:t>
            </a:r>
            <a:r>
              <a:rPr lang="en-US" sz="2400" dirty="0"/>
              <a:t>, and then click the </a:t>
            </a:r>
            <a:r>
              <a:rPr lang="en-US" sz="2400" b="1" dirty="0"/>
              <a:t>Review</a:t>
            </a:r>
            <a:r>
              <a:rPr lang="en-US" sz="2400" dirty="0"/>
              <a:t> tab if necessary.</a:t>
            </a:r>
          </a:p>
          <a:p>
            <a:pPr marL="457200" indent="-457200">
              <a:buFont typeface="+mj-lt"/>
              <a:buAutoNum type="arabicPeriod"/>
            </a:pPr>
            <a:r>
              <a:rPr lang="en-US" sz="2400" dirty="0" smtClean="0"/>
              <a:t>Click </a:t>
            </a:r>
            <a:r>
              <a:rPr lang="en-US" sz="2400" dirty="0"/>
              <a:t>the </a:t>
            </a:r>
            <a:r>
              <a:rPr lang="en-US" sz="2400" b="1" dirty="0"/>
              <a:t>Delete</a:t>
            </a:r>
            <a:r>
              <a:rPr lang="en-US" sz="2400" dirty="0"/>
              <a:t> button. The comment is removed from the slide.</a:t>
            </a:r>
          </a:p>
          <a:p>
            <a:r>
              <a:rPr lang="en-US" sz="2400" b="1" dirty="0" smtClean="0"/>
              <a:t>SAVE</a:t>
            </a:r>
            <a:r>
              <a:rPr lang="en-US" sz="2400" dirty="0" smtClean="0"/>
              <a:t> </a:t>
            </a:r>
            <a:r>
              <a:rPr lang="en-US" sz="2400" dirty="0"/>
              <a:t>the presentation.</a:t>
            </a:r>
          </a:p>
          <a:p>
            <a:r>
              <a:rPr lang="en-US" sz="2400" b="1" dirty="0"/>
              <a:t>LEAVE</a:t>
            </a:r>
            <a:r>
              <a:rPr lang="en-US" sz="2400" dirty="0"/>
              <a:t> the presentation open to use in the next exercise.</a:t>
            </a:r>
          </a:p>
        </p:txBody>
      </p:sp>
    </p:spTree>
    <p:extLst>
      <p:ext uri="{BB962C8B-B14F-4D97-AF65-F5344CB8AC3E}">
        <p14:creationId xmlns:p14="http://schemas.microsoft.com/office/powerpoint/2010/main" val="245066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Objectives</a:t>
            </a:r>
          </a:p>
        </p:txBody>
      </p:sp>
      <p:pic>
        <p:nvPicPr>
          <p:cNvPr id="2" name="Picture 1" descr="10.skillmatri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1556793"/>
            <a:ext cx="8086288" cy="4438112"/>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Merging Changes from </a:t>
            </a:r>
            <a:r>
              <a:rPr lang="en-US" b="1" dirty="0" smtClean="0"/>
              <a:t/>
            </a:r>
            <a:br>
              <a:rPr lang="en-US" b="1" dirty="0" smtClean="0"/>
            </a:br>
            <a:r>
              <a:rPr lang="en-US" b="1" dirty="0" smtClean="0"/>
              <a:t>Multiple </a:t>
            </a:r>
            <a:r>
              <a:rPr lang="en-US" b="1" dirty="0"/>
              <a:t>Copies of a Presentation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When </a:t>
            </a:r>
            <a:r>
              <a:rPr lang="en-US" sz="2400" dirty="0"/>
              <a:t>multiple people make changes on their own copies of a presentation, there is no longer a master copy that incorporates everyone's comments and changes. </a:t>
            </a:r>
            <a:endParaRPr lang="en-US" sz="2400" dirty="0" smtClean="0"/>
          </a:p>
          <a:p>
            <a:r>
              <a:rPr lang="en-US" sz="2400" dirty="0" smtClean="0"/>
              <a:t>You </a:t>
            </a:r>
            <a:r>
              <a:rPr lang="en-US" sz="2400" dirty="0"/>
              <a:t>can create one integrated copy that contains all changes by comparing and combining presentations. </a:t>
            </a:r>
          </a:p>
        </p:txBody>
      </p:sp>
    </p:spTree>
    <p:extLst>
      <p:ext uri="{BB962C8B-B14F-4D97-AF65-F5344CB8AC3E}">
        <p14:creationId xmlns:p14="http://schemas.microsoft.com/office/powerpoint/2010/main" val="245066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Comparing and Combining Presentations</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dirty="0" smtClean="0"/>
              <a:t>Comparing </a:t>
            </a:r>
            <a:r>
              <a:rPr lang="en-US" sz="2200" dirty="0"/>
              <a:t>presentations enables you to see the differences between two similar presentation files. </a:t>
            </a:r>
            <a:endParaRPr lang="en-US" sz="2200" dirty="0" smtClean="0"/>
          </a:p>
          <a:p>
            <a:r>
              <a:rPr lang="en-US" sz="2200" dirty="0" smtClean="0"/>
              <a:t>You </a:t>
            </a:r>
            <a:r>
              <a:rPr lang="en-US" sz="2200" dirty="0"/>
              <a:t>can easily identify the changes that have been made to a copy of a presentation. </a:t>
            </a:r>
            <a:r>
              <a:rPr lang="en-US" sz="2200" dirty="0" smtClean="0"/>
              <a:t>The </a:t>
            </a:r>
            <a:r>
              <a:rPr lang="en-US" sz="2200" dirty="0"/>
              <a:t>Compare feature merges two presentation files. </a:t>
            </a:r>
            <a:endParaRPr lang="en-US" sz="2200" dirty="0" smtClean="0"/>
          </a:p>
          <a:p>
            <a:r>
              <a:rPr lang="en-US" sz="2200" dirty="0" smtClean="0"/>
              <a:t>You </a:t>
            </a:r>
            <a:r>
              <a:rPr lang="en-US" sz="2200" dirty="0"/>
              <a:t>then can use the Revisions pane and the Compare group on the Review tab to see what differences exist between the merged versions, and either accept or reject each revision. </a:t>
            </a:r>
            <a:endParaRPr lang="en-US" sz="2200" dirty="0" smtClean="0"/>
          </a:p>
          <a:p>
            <a:r>
              <a:rPr lang="en-US" sz="2200" dirty="0" smtClean="0"/>
              <a:t>When </a:t>
            </a:r>
            <a:r>
              <a:rPr lang="en-US" sz="2200" dirty="0"/>
              <a:t>you mark a revision for acceptance or rejection, the change is not applied immediately; changes occur only when you click End Review. </a:t>
            </a:r>
            <a:endParaRPr lang="en-US" sz="2200" dirty="0" smtClean="0"/>
          </a:p>
          <a:p>
            <a:r>
              <a:rPr lang="en-US" sz="2200" dirty="0" smtClean="0"/>
              <a:t>In </a:t>
            </a:r>
            <a:r>
              <a:rPr lang="en-US" sz="2200" dirty="0" smtClean="0"/>
              <a:t>the following exercise, </a:t>
            </a:r>
            <a:r>
              <a:rPr lang="en-US" sz="2200" dirty="0"/>
              <a:t>you compare and combine two presentations</a:t>
            </a:r>
            <a:r>
              <a:rPr lang="en-US" sz="2200" dirty="0" smtClean="0"/>
              <a:t>.</a:t>
            </a:r>
            <a:endParaRPr lang="en-US" sz="2200" dirty="0"/>
          </a:p>
        </p:txBody>
      </p:sp>
    </p:spTree>
    <p:extLst>
      <p:ext uri="{BB962C8B-B14F-4D97-AF65-F5344CB8AC3E}">
        <p14:creationId xmlns:p14="http://schemas.microsoft.com/office/powerpoint/2010/main" val="245066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Compare </a:t>
            </a:r>
            <a:r>
              <a:rPr lang="en-US" b="1" dirty="0" smtClean="0"/>
              <a:t/>
            </a:r>
            <a:br>
              <a:rPr lang="en-US" b="1" dirty="0" smtClean="0"/>
            </a:br>
            <a:r>
              <a:rPr lang="en-US" b="1" dirty="0" smtClean="0"/>
              <a:t>and </a:t>
            </a:r>
            <a:r>
              <a:rPr lang="en-US" b="1" dirty="0"/>
              <a:t>Combine Presentations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HR Review Final</a:t>
            </a:r>
            <a:r>
              <a:rPr lang="en-US" sz="2400" dirty="0"/>
              <a:t> presentation that is still open from the previous exercise.</a:t>
            </a:r>
          </a:p>
          <a:p>
            <a:pPr marL="457200" indent="-457200">
              <a:buFont typeface="+mj-lt"/>
              <a:buAutoNum type="arabicPeriod"/>
            </a:pPr>
            <a:r>
              <a:rPr lang="en-US" sz="2400" dirty="0" smtClean="0"/>
              <a:t>On </a:t>
            </a:r>
            <a:r>
              <a:rPr lang="en-US" sz="2400" dirty="0"/>
              <a:t>the Review tab, </a:t>
            </a:r>
            <a:r>
              <a:rPr lang="en-US" sz="2400" dirty="0" smtClean="0"/>
              <a:t/>
            </a:r>
            <a:br>
              <a:rPr lang="en-US" sz="2400" dirty="0" smtClean="0"/>
            </a:br>
            <a:r>
              <a:rPr lang="en-US" sz="2400" dirty="0" smtClean="0"/>
              <a:t>click </a:t>
            </a:r>
            <a:r>
              <a:rPr lang="en-US" sz="2400" b="1" dirty="0"/>
              <a:t>Compare</a:t>
            </a:r>
            <a:r>
              <a:rPr lang="en-US" sz="2400" dirty="0"/>
              <a:t>. The </a:t>
            </a:r>
            <a:r>
              <a:rPr lang="en-US" sz="2400" dirty="0" smtClean="0"/>
              <a:t/>
            </a:r>
            <a:br>
              <a:rPr lang="en-US" sz="2400" dirty="0" smtClean="0"/>
            </a:br>
            <a:r>
              <a:rPr lang="en-US" sz="2400" dirty="0" smtClean="0"/>
              <a:t>Choose </a:t>
            </a:r>
            <a:r>
              <a:rPr lang="en-US" sz="2400" dirty="0"/>
              <a:t>File to Merge </a:t>
            </a:r>
            <a:r>
              <a:rPr lang="en-US" sz="2400" dirty="0" smtClean="0"/>
              <a:t/>
            </a:r>
            <a:br>
              <a:rPr lang="en-US" sz="2400" dirty="0" smtClean="0"/>
            </a:br>
            <a:r>
              <a:rPr lang="en-US" sz="2400" dirty="0" smtClean="0"/>
              <a:t>with </a:t>
            </a:r>
            <a:r>
              <a:rPr lang="en-US" sz="2400" dirty="0"/>
              <a:t>Current </a:t>
            </a:r>
            <a:r>
              <a:rPr lang="en-US" sz="2400" dirty="0" smtClean="0"/>
              <a:t>Pre-</a:t>
            </a:r>
            <a:br>
              <a:rPr lang="en-US" sz="2400" dirty="0" smtClean="0"/>
            </a:br>
            <a:r>
              <a:rPr lang="en-US" sz="2400" dirty="0" smtClean="0"/>
              <a:t>sentation </a:t>
            </a:r>
            <a:r>
              <a:rPr lang="en-US" sz="2400" dirty="0"/>
              <a:t>dialog box </a:t>
            </a:r>
            <a:r>
              <a:rPr lang="en-US" sz="2400" dirty="0" smtClean="0"/>
              <a:t/>
            </a:r>
            <a:br>
              <a:rPr lang="en-US" sz="2400" dirty="0" smtClean="0"/>
            </a:br>
            <a:r>
              <a:rPr lang="en-US" sz="2400" dirty="0" smtClean="0"/>
              <a:t>opens</a:t>
            </a:r>
            <a:r>
              <a:rPr lang="en-US" sz="2400" dirty="0"/>
              <a:t>.</a:t>
            </a:r>
          </a:p>
          <a:p>
            <a:pPr marL="457200" indent="-457200">
              <a:buFont typeface="+mj-lt"/>
              <a:buAutoNum type="arabicPeriod"/>
            </a:pPr>
            <a:r>
              <a:rPr lang="en-US" sz="2400" dirty="0" smtClean="0"/>
              <a:t>Navigate </a:t>
            </a:r>
            <a:r>
              <a:rPr lang="en-US" sz="2400" dirty="0"/>
              <a:t>to the folder containing the data files for this lesson and select </a:t>
            </a:r>
            <a:r>
              <a:rPr lang="en-US" sz="2400" b="1" i="1" dirty="0"/>
              <a:t>HR Summary </a:t>
            </a:r>
            <a:r>
              <a:rPr lang="en-US" sz="2400" dirty="0"/>
              <a:t>(see </a:t>
            </a:r>
            <a:r>
              <a:rPr lang="en-US" sz="2400" dirty="0" smtClean="0"/>
              <a:t>above)</a:t>
            </a:r>
            <a:r>
              <a:rPr lang="en-US" sz="2400" dirty="0"/>
              <a:t>.</a:t>
            </a:r>
          </a:p>
          <a:p>
            <a:pPr marL="457200" indent="-457200">
              <a:buFont typeface="+mj-lt"/>
              <a:buAutoNum type="arabicPeriod"/>
            </a:pPr>
            <a:r>
              <a:rPr lang="en-US" sz="2400" dirty="0" smtClean="0"/>
              <a:t>Click </a:t>
            </a:r>
            <a:r>
              <a:rPr lang="en-US" sz="2400" b="1" dirty="0"/>
              <a:t>Merge</a:t>
            </a:r>
            <a:r>
              <a:rPr lang="en-US" sz="2400" dirty="0"/>
              <a:t>. The Revisions task pane opens, and the first slide appears that contains revisions (slide 3)</a:t>
            </a:r>
            <a:r>
              <a:rPr lang="en-US" sz="2400" dirty="0" smtClean="0"/>
              <a:t>.</a:t>
            </a:r>
            <a:endParaRPr lang="en-US" sz="2400" dirty="0"/>
          </a:p>
        </p:txBody>
      </p:sp>
      <p:pic>
        <p:nvPicPr>
          <p:cNvPr id="2" name="Picture 1" descr="10.0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5936" y="2071896"/>
            <a:ext cx="4500880" cy="2724832"/>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Compare </a:t>
            </a:r>
            <a:br>
              <a:rPr lang="en-US" b="1" dirty="0"/>
            </a:br>
            <a:r>
              <a:rPr lang="en-US" b="1" dirty="0"/>
              <a:t>and Combine Presentations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If </a:t>
            </a:r>
            <a:r>
              <a:rPr lang="en-US" sz="2400" dirty="0"/>
              <a:t>the revision details </a:t>
            </a:r>
            <a:r>
              <a:rPr lang="en-US" sz="2400" dirty="0" smtClean="0"/>
              <a:t/>
            </a:r>
            <a:br>
              <a:rPr lang="en-US" sz="2400" dirty="0" smtClean="0"/>
            </a:br>
            <a:r>
              <a:rPr lang="en-US" sz="2400" dirty="0" smtClean="0"/>
              <a:t>do </a:t>
            </a:r>
            <a:r>
              <a:rPr lang="en-US" sz="2400" dirty="0"/>
              <a:t>not appear, click </a:t>
            </a:r>
            <a:r>
              <a:rPr lang="en-US" sz="2400" dirty="0" smtClean="0"/>
              <a:t/>
            </a:r>
            <a:br>
              <a:rPr lang="en-US" sz="2400" dirty="0" smtClean="0"/>
            </a:br>
            <a:r>
              <a:rPr lang="en-US" sz="2400" dirty="0" smtClean="0"/>
              <a:t>the </a:t>
            </a:r>
            <a:r>
              <a:rPr lang="en-US" sz="2400" dirty="0"/>
              <a:t>item in the </a:t>
            </a:r>
            <a:r>
              <a:rPr lang="en-US" sz="2400" b="1" dirty="0"/>
              <a:t>Slide </a:t>
            </a:r>
            <a:r>
              <a:rPr lang="en-US" sz="2400" b="1" dirty="0" smtClean="0"/>
              <a:t/>
            </a:r>
            <a:br>
              <a:rPr lang="en-US" sz="2400" b="1" dirty="0" smtClean="0"/>
            </a:br>
            <a:r>
              <a:rPr lang="en-US" sz="2400" b="1" dirty="0" smtClean="0"/>
              <a:t>Changes</a:t>
            </a:r>
            <a:r>
              <a:rPr lang="en-US" sz="2400" dirty="0" smtClean="0"/>
              <a:t> </a:t>
            </a:r>
            <a:r>
              <a:rPr lang="en-US" sz="2400" dirty="0"/>
              <a:t>section of </a:t>
            </a:r>
            <a:r>
              <a:rPr lang="en-US" sz="2400" dirty="0" smtClean="0"/>
              <a:t/>
            </a:r>
            <a:br>
              <a:rPr lang="en-US" sz="2400" dirty="0" smtClean="0"/>
            </a:br>
            <a:r>
              <a:rPr lang="en-US" sz="2400" dirty="0" smtClean="0"/>
              <a:t>the </a:t>
            </a:r>
            <a:r>
              <a:rPr lang="en-US" sz="2400" dirty="0"/>
              <a:t>Revisions task </a:t>
            </a:r>
            <a:r>
              <a:rPr lang="en-US" sz="2400" dirty="0" smtClean="0"/>
              <a:t/>
            </a:r>
            <a:br>
              <a:rPr lang="en-US" sz="2400" dirty="0" smtClean="0"/>
            </a:br>
            <a:r>
              <a:rPr lang="en-US" sz="2400" dirty="0" smtClean="0"/>
              <a:t>pane</a:t>
            </a:r>
            <a:r>
              <a:rPr lang="en-US" sz="2400" dirty="0"/>
              <a:t>. A box appears </a:t>
            </a:r>
            <a:r>
              <a:rPr lang="en-US" sz="2400" dirty="0" smtClean="0"/>
              <a:t/>
            </a:r>
            <a:br>
              <a:rPr lang="en-US" sz="2400" dirty="0" smtClean="0"/>
            </a:br>
            <a:r>
              <a:rPr lang="en-US" sz="2400" dirty="0" smtClean="0"/>
              <a:t>adjacent </a:t>
            </a:r>
            <a:r>
              <a:rPr lang="en-US" sz="2400" dirty="0"/>
              <a:t>to the slide </a:t>
            </a:r>
            <a:r>
              <a:rPr lang="en-US" sz="2400" dirty="0" smtClean="0"/>
              <a:t/>
            </a:r>
            <a:br>
              <a:rPr lang="en-US" sz="2400" dirty="0" smtClean="0"/>
            </a:br>
            <a:r>
              <a:rPr lang="en-US" sz="2400" dirty="0" smtClean="0"/>
              <a:t>showing </a:t>
            </a:r>
            <a:r>
              <a:rPr lang="en-US" sz="2400" dirty="0"/>
              <a:t>the changes </a:t>
            </a:r>
            <a:r>
              <a:rPr lang="en-US" sz="2400" dirty="0" smtClean="0"/>
              <a:t/>
            </a:r>
            <a:br>
              <a:rPr lang="en-US" sz="2400" dirty="0" smtClean="0"/>
            </a:br>
            <a:r>
              <a:rPr lang="en-US" sz="2400" dirty="0" smtClean="0"/>
              <a:t>that </a:t>
            </a:r>
            <a:r>
              <a:rPr lang="en-US" sz="2400" dirty="0"/>
              <a:t>have been made. </a:t>
            </a:r>
            <a:r>
              <a:rPr lang="en-US" sz="2400" dirty="0" smtClean="0"/>
              <a:t/>
            </a:r>
            <a:br>
              <a:rPr lang="en-US" sz="2400" dirty="0" smtClean="0"/>
            </a:br>
            <a:r>
              <a:rPr lang="en-US" sz="2400" dirty="0" smtClean="0"/>
              <a:t>There </a:t>
            </a:r>
            <a:r>
              <a:rPr lang="en-US" sz="2400" dirty="0"/>
              <a:t>were two </a:t>
            </a:r>
            <a:r>
              <a:rPr lang="en-US" sz="2400" dirty="0" smtClean="0"/>
              <a:t/>
            </a:r>
            <a:br>
              <a:rPr lang="en-US" sz="2400" dirty="0" smtClean="0"/>
            </a:br>
            <a:r>
              <a:rPr lang="en-US" sz="2400" dirty="0" smtClean="0"/>
              <a:t>changes</a:t>
            </a:r>
            <a:r>
              <a:rPr lang="en-US" sz="2400" dirty="0"/>
              <a:t>: a deletion and an insertion, as shown </a:t>
            </a:r>
            <a:r>
              <a:rPr lang="en-US" sz="2400" dirty="0" smtClean="0"/>
              <a:t>above.</a:t>
            </a:r>
            <a:endParaRPr lang="en-US" sz="2400" dirty="0"/>
          </a:p>
          <a:p>
            <a:pPr marL="457200" indent="-457200">
              <a:buFont typeface="+mj-lt"/>
              <a:buAutoNum type="arabicPeriod" startAt="4"/>
            </a:pPr>
            <a:r>
              <a:rPr lang="en-US" sz="2400" dirty="0" smtClean="0"/>
              <a:t>On </a:t>
            </a:r>
            <a:r>
              <a:rPr lang="en-US" sz="2400" dirty="0"/>
              <a:t>the Review tab, click the </a:t>
            </a:r>
            <a:r>
              <a:rPr lang="en-US" sz="2400" b="1" dirty="0"/>
              <a:t>Accept</a:t>
            </a:r>
            <a:r>
              <a:rPr lang="en-US" sz="2400" dirty="0"/>
              <a:t> button</a:t>
            </a:r>
            <a:r>
              <a:rPr lang="en-US" sz="2400" dirty="0" smtClean="0"/>
              <a:t>.</a:t>
            </a:r>
            <a:endParaRPr lang="en-US" sz="2400" dirty="0"/>
          </a:p>
        </p:txBody>
      </p:sp>
      <p:pic>
        <p:nvPicPr>
          <p:cNvPr id="2" name="Picture 1" descr="10.0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1920" y="1628800"/>
            <a:ext cx="4750567" cy="3576320"/>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Compare </a:t>
            </a:r>
            <a:br>
              <a:rPr lang="en-US" b="1" dirty="0"/>
            </a:br>
            <a:r>
              <a:rPr lang="en-US" b="1" dirty="0"/>
              <a:t>and Combine Presentations</a:t>
            </a:r>
            <a:endParaRPr lang="en-US" dirty="0" smtClean="0">
              <a:ea typeface="+mj-ea"/>
              <a:cs typeface="+mj-cs"/>
            </a:endParaRPr>
          </a:p>
        </p:txBody>
      </p:sp>
      <p:sp>
        <p:nvSpPr>
          <p:cNvPr id="21506" name="Rectangle 3"/>
          <p:cNvSpPr>
            <a:spLocks noGrp="1" noChangeArrowheads="1"/>
          </p:cNvSpPr>
          <p:nvPr>
            <p:ph type="body" idx="1"/>
          </p:nvPr>
        </p:nvSpPr>
        <p:spPr>
          <a:xfrm>
            <a:off x="457200" y="1504528"/>
            <a:ext cx="8229600" cy="4876800"/>
          </a:xfrm>
        </p:spPr>
        <p:txBody>
          <a:bodyPr/>
          <a:lstStyle/>
          <a:p>
            <a:pPr marL="457200" indent="-457200">
              <a:buFont typeface="+mj-lt"/>
              <a:buAutoNum type="arabicPeriod" startAt="6"/>
            </a:pPr>
            <a:r>
              <a:rPr lang="en-US" sz="2100" dirty="0" smtClean="0"/>
              <a:t>Click </a:t>
            </a:r>
            <a:r>
              <a:rPr lang="en-US" sz="2100" dirty="0"/>
              <a:t>the </a:t>
            </a:r>
            <a:r>
              <a:rPr lang="en-US" sz="2100" b="1" dirty="0"/>
              <a:t>Next</a:t>
            </a:r>
            <a:r>
              <a:rPr lang="en-US" sz="2100" dirty="0"/>
              <a:t> button in the Compare group. The next revision appears. It is a change from 12% to 10%.</a:t>
            </a:r>
          </a:p>
          <a:p>
            <a:pPr marL="457200" indent="-457200">
              <a:buFont typeface="+mj-lt"/>
              <a:buAutoNum type="arabicPeriod" startAt="6"/>
            </a:pPr>
            <a:r>
              <a:rPr lang="en-US" sz="2100" dirty="0" smtClean="0"/>
              <a:t>Click </a:t>
            </a:r>
            <a:r>
              <a:rPr lang="en-US" sz="2100" dirty="0"/>
              <a:t>the </a:t>
            </a:r>
            <a:r>
              <a:rPr lang="en-US" sz="2100" b="1" dirty="0"/>
              <a:t>Accept</a:t>
            </a:r>
            <a:r>
              <a:rPr lang="en-US" sz="2100" dirty="0"/>
              <a:t> button, and then click </a:t>
            </a:r>
            <a:r>
              <a:rPr lang="en-US" sz="2100" b="1" dirty="0"/>
              <a:t>Next</a:t>
            </a:r>
            <a:r>
              <a:rPr lang="en-US" sz="2100" dirty="0"/>
              <a:t>. The next revision appears. It is a deletion of a bullet point. Click </a:t>
            </a:r>
            <a:r>
              <a:rPr lang="en-US" sz="2100" b="1" dirty="0"/>
              <a:t>Accept</a:t>
            </a:r>
            <a:r>
              <a:rPr lang="en-US" sz="2100" dirty="0"/>
              <a:t>; then click </a:t>
            </a:r>
            <a:r>
              <a:rPr lang="en-US" sz="2100" b="1" dirty="0"/>
              <a:t>Reject</a:t>
            </a:r>
            <a:r>
              <a:rPr lang="en-US" sz="2100" dirty="0"/>
              <a:t> to change your mind.</a:t>
            </a:r>
          </a:p>
          <a:p>
            <a:pPr marL="457200" indent="-457200">
              <a:buFont typeface="+mj-lt"/>
              <a:buAutoNum type="arabicPeriod" startAt="6"/>
            </a:pPr>
            <a:r>
              <a:rPr lang="en-US" sz="2100" dirty="0" smtClean="0"/>
              <a:t>Click </a:t>
            </a:r>
            <a:r>
              <a:rPr lang="en-US" sz="2100" b="1" dirty="0"/>
              <a:t>Next</a:t>
            </a:r>
            <a:r>
              <a:rPr lang="en-US" sz="2100" dirty="0"/>
              <a:t>. A message appears that you have reached the end of the changes. Click </a:t>
            </a:r>
            <a:r>
              <a:rPr lang="en-US" sz="2100" b="1" dirty="0"/>
              <a:t>Cancel</a:t>
            </a:r>
            <a:r>
              <a:rPr lang="en-US" sz="2100" dirty="0"/>
              <a:t>. </a:t>
            </a:r>
          </a:p>
          <a:p>
            <a:pPr marL="457200" indent="-457200">
              <a:buFont typeface="+mj-lt"/>
              <a:buAutoNum type="arabicPeriod" startAt="6"/>
            </a:pPr>
            <a:r>
              <a:rPr lang="en-US" sz="2100" dirty="0" smtClean="0"/>
              <a:t>On </a:t>
            </a:r>
            <a:r>
              <a:rPr lang="en-US" sz="2100" dirty="0"/>
              <a:t>the Review tab, click </a:t>
            </a:r>
            <a:r>
              <a:rPr lang="en-US" sz="2100" b="1" dirty="0"/>
              <a:t>End Review.</a:t>
            </a:r>
            <a:r>
              <a:rPr lang="en-US" sz="2100" dirty="0"/>
              <a:t> A confirmation box appears; click </a:t>
            </a:r>
            <a:r>
              <a:rPr lang="en-US" sz="2100" b="1" dirty="0"/>
              <a:t>Yes</a:t>
            </a:r>
            <a:r>
              <a:rPr lang="en-US" sz="2100" dirty="0"/>
              <a:t>.</a:t>
            </a:r>
          </a:p>
          <a:p>
            <a:pPr marL="457200" indent="-457200">
              <a:buFont typeface="+mj-lt"/>
              <a:buAutoNum type="arabicPeriod" startAt="6"/>
            </a:pPr>
            <a:r>
              <a:rPr lang="en-US" sz="2100" b="1" dirty="0" smtClean="0"/>
              <a:t> </a:t>
            </a:r>
            <a:r>
              <a:rPr lang="en-US" sz="2100" dirty="0" smtClean="0"/>
              <a:t>Browse </a:t>
            </a:r>
            <a:r>
              <a:rPr lang="en-US" sz="2100" dirty="0"/>
              <a:t>through the presentation to confirm that the changes were made. The revisions you accepted were finalized, and the revision you rejected was discarded.</a:t>
            </a:r>
          </a:p>
          <a:p>
            <a:pPr marL="457200" indent="-457200">
              <a:buFont typeface="+mj-lt"/>
              <a:buAutoNum type="arabicPeriod" startAt="6"/>
            </a:pPr>
            <a:r>
              <a:rPr lang="en-US" sz="2100" b="1" dirty="0" smtClean="0"/>
              <a:t> SAVE</a:t>
            </a:r>
            <a:r>
              <a:rPr lang="en-US" sz="2100" dirty="0" smtClean="0"/>
              <a:t> </a:t>
            </a:r>
            <a:r>
              <a:rPr lang="en-US" sz="2100" dirty="0"/>
              <a:t>the presentation.</a:t>
            </a:r>
          </a:p>
          <a:p>
            <a:r>
              <a:rPr lang="en-US" sz="2100" b="1" dirty="0"/>
              <a:t>LEAVE</a:t>
            </a:r>
            <a:r>
              <a:rPr lang="en-US" sz="2100" dirty="0"/>
              <a:t> the presentation open to use in the next exercise</a:t>
            </a:r>
            <a:r>
              <a:rPr lang="en-US" sz="2100" dirty="0" smtClean="0"/>
              <a:t>.</a:t>
            </a:r>
            <a:endParaRPr lang="en-US" sz="2100" dirty="0"/>
          </a:p>
        </p:txBody>
      </p:sp>
    </p:spTree>
    <p:extLst>
      <p:ext uri="{BB962C8B-B14F-4D97-AF65-F5344CB8AC3E}">
        <p14:creationId xmlns:p14="http://schemas.microsoft.com/office/powerpoint/2010/main" val="245066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Protecting a Presentation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Password</a:t>
            </a:r>
            <a:r>
              <a:rPr lang="en-US" sz="2400" dirty="0"/>
              <a:t>-protecting a presentation file ensures that unauthorized users cannot view or make changes to it. </a:t>
            </a:r>
            <a:endParaRPr lang="en-US" sz="2400" dirty="0" smtClean="0"/>
          </a:p>
          <a:p>
            <a:r>
              <a:rPr lang="en-US" sz="2400" dirty="0" smtClean="0"/>
              <a:t>You </a:t>
            </a:r>
            <a:r>
              <a:rPr lang="en-US" sz="2400" dirty="0"/>
              <a:t>can set, change, and remove passwords from a file. </a:t>
            </a:r>
            <a:endParaRPr lang="en-US" sz="2400" dirty="0" smtClean="0"/>
          </a:p>
          <a:p>
            <a:r>
              <a:rPr lang="en-US" sz="2400" dirty="0" smtClean="0"/>
              <a:t>You </a:t>
            </a:r>
            <a:r>
              <a:rPr lang="en-US" sz="2400" dirty="0"/>
              <a:t>can also mark a presentation as final, which doesn’t provide much security, but can prevent accidental changes. </a:t>
            </a:r>
          </a:p>
        </p:txBody>
      </p:sp>
    </p:spTree>
    <p:extLst>
      <p:ext uri="{BB962C8B-B14F-4D97-AF65-F5344CB8AC3E}">
        <p14:creationId xmlns:p14="http://schemas.microsoft.com/office/powerpoint/2010/main" val="245066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Setting a Password</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 </a:t>
            </a:r>
            <a:r>
              <a:rPr lang="en-US" sz="2400" b="1" i="1" dirty="0"/>
              <a:t>password</a:t>
            </a:r>
            <a:r>
              <a:rPr lang="en-US" sz="2400" dirty="0"/>
              <a:t> is a word or phrase that you, the user, must enter in order to get access to a file. </a:t>
            </a:r>
            <a:endParaRPr lang="en-US" sz="2400" dirty="0" smtClean="0"/>
          </a:p>
          <a:p>
            <a:r>
              <a:rPr lang="en-US" sz="2400" dirty="0" smtClean="0"/>
              <a:t>Adding </a:t>
            </a:r>
            <a:r>
              <a:rPr lang="en-US" sz="2400" dirty="0"/>
              <a:t>a password to a presentation prevents anyone from opening the presentation who does not know the password. </a:t>
            </a:r>
            <a:endParaRPr lang="en-US" sz="2400" dirty="0" smtClean="0"/>
          </a:p>
          <a:p>
            <a:r>
              <a:rPr lang="en-US" sz="2400" dirty="0" smtClean="0"/>
              <a:t>Passwords </a:t>
            </a:r>
            <a:r>
              <a:rPr lang="en-US" sz="2400" dirty="0"/>
              <a:t>are case-sensitive. </a:t>
            </a:r>
            <a:endParaRPr lang="en-US" sz="2400" dirty="0" smtClean="0"/>
          </a:p>
          <a:p>
            <a:r>
              <a:rPr lang="en-US" sz="2400" dirty="0" smtClean="0"/>
              <a:t>You </a:t>
            </a:r>
            <a:r>
              <a:rPr lang="en-US" sz="2400" dirty="0"/>
              <a:t>will assign a password to a presentation in </a:t>
            </a:r>
            <a:r>
              <a:rPr lang="en-US" sz="2400" dirty="0" smtClean="0"/>
              <a:t>the following exercise.</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Set a Password</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HR Review Final</a:t>
            </a:r>
            <a:r>
              <a:rPr lang="en-US" sz="2400" dirty="0"/>
              <a:t> presentation that is still open from the previous exercise.</a:t>
            </a:r>
          </a:p>
          <a:p>
            <a:pPr marL="457200" indent="-457200">
              <a:buFont typeface="+mj-lt"/>
              <a:buAutoNum type="arabicPeriod"/>
            </a:pPr>
            <a:r>
              <a:rPr lang="en-US" sz="2400" dirty="0" smtClean="0"/>
              <a:t>Click </a:t>
            </a:r>
            <a:r>
              <a:rPr lang="en-US" sz="2400" dirty="0"/>
              <a:t>the </a:t>
            </a:r>
            <a:r>
              <a:rPr lang="en-US" sz="2400" b="1" dirty="0"/>
              <a:t>File</a:t>
            </a:r>
            <a:r>
              <a:rPr lang="en-US" sz="2400" dirty="0"/>
              <a:t> tab, and click </a:t>
            </a:r>
            <a:r>
              <a:rPr lang="en-US" sz="2400" dirty="0" smtClean="0"/>
              <a:t/>
            </a:r>
            <a:br>
              <a:rPr lang="en-US" sz="2400" dirty="0" smtClean="0"/>
            </a:br>
            <a:r>
              <a:rPr lang="en-US" sz="2400" b="1" dirty="0" smtClean="0"/>
              <a:t>Protect </a:t>
            </a:r>
            <a:r>
              <a:rPr lang="en-US" sz="2400" b="1" dirty="0"/>
              <a:t>Presentation</a:t>
            </a:r>
            <a:r>
              <a:rPr lang="en-US" sz="2400" dirty="0"/>
              <a:t>. A </a:t>
            </a:r>
            <a:r>
              <a:rPr lang="en-US" sz="2400" dirty="0" smtClean="0"/>
              <a:t/>
            </a:r>
            <a:br>
              <a:rPr lang="en-US" sz="2400" dirty="0" smtClean="0"/>
            </a:br>
            <a:r>
              <a:rPr lang="en-US" sz="2400" dirty="0" smtClean="0"/>
              <a:t>menu </a:t>
            </a:r>
            <a:r>
              <a:rPr lang="en-US" sz="2400" dirty="0"/>
              <a:t>appears.</a:t>
            </a:r>
          </a:p>
          <a:p>
            <a:pPr marL="457200" indent="-457200">
              <a:buFont typeface="+mj-lt"/>
              <a:buAutoNum type="arabicPeriod"/>
            </a:pPr>
            <a:r>
              <a:rPr lang="en-US" sz="2400" dirty="0" smtClean="0"/>
              <a:t>Click </a:t>
            </a:r>
            <a:r>
              <a:rPr lang="en-US" sz="2400" b="1" dirty="0"/>
              <a:t>Encrypt with </a:t>
            </a:r>
            <a:r>
              <a:rPr lang="en-US" sz="2400" b="1" dirty="0" smtClean="0"/>
              <a:t/>
            </a:r>
            <a:br>
              <a:rPr lang="en-US" sz="2400" b="1" dirty="0" smtClean="0"/>
            </a:br>
            <a:r>
              <a:rPr lang="en-US" sz="2400" b="1" dirty="0" smtClean="0"/>
              <a:t>Password</a:t>
            </a:r>
            <a:r>
              <a:rPr lang="en-US" sz="2400" dirty="0"/>
              <a:t>. </a:t>
            </a:r>
            <a:r>
              <a:rPr lang="fr-FR" sz="2400" dirty="0"/>
              <a:t>The Encrypt </a:t>
            </a:r>
            <a:r>
              <a:rPr lang="fr-FR" sz="2400" dirty="0" smtClean="0"/>
              <a:t/>
            </a:r>
            <a:br>
              <a:rPr lang="fr-FR" sz="2400" dirty="0" smtClean="0"/>
            </a:br>
            <a:r>
              <a:rPr lang="fr-FR" sz="2400" dirty="0" smtClean="0"/>
              <a:t>Document </a:t>
            </a:r>
            <a:r>
              <a:rPr lang="fr-FR" sz="2400" dirty="0"/>
              <a:t>dialog box </a:t>
            </a:r>
            <a:r>
              <a:rPr lang="fr-FR" sz="2400" dirty="0" smtClean="0"/>
              <a:t/>
            </a:r>
            <a:br>
              <a:rPr lang="fr-FR" sz="2400" dirty="0" smtClean="0"/>
            </a:br>
            <a:r>
              <a:rPr lang="fr-FR" sz="2400" dirty="0" smtClean="0"/>
              <a:t>opens</a:t>
            </a:r>
            <a:r>
              <a:rPr lang="fr-FR" sz="2400" dirty="0"/>
              <a:t>.</a:t>
            </a:r>
            <a:endParaRPr lang="en-US" sz="2400" dirty="0"/>
          </a:p>
          <a:p>
            <a:pPr marL="457200" indent="-457200">
              <a:buFont typeface="+mj-lt"/>
              <a:buAutoNum type="arabicPeriod"/>
            </a:pPr>
            <a:r>
              <a:rPr lang="en-US" sz="2400" dirty="0" smtClean="0"/>
              <a:t>In </a:t>
            </a:r>
            <a:r>
              <a:rPr lang="en-US" sz="2400" dirty="0"/>
              <a:t>the Password box, type </a:t>
            </a:r>
            <a:r>
              <a:rPr lang="en-US" sz="2400" b="1" dirty="0"/>
              <a:t>ProtectMe</a:t>
            </a:r>
            <a:r>
              <a:rPr lang="en-US" sz="2400" dirty="0"/>
              <a:t>. Black circles appear in place of the actual characters you type. See </a:t>
            </a:r>
            <a:r>
              <a:rPr lang="en-US" sz="2400" dirty="0" smtClean="0"/>
              <a:t>above.</a:t>
            </a:r>
            <a:endParaRPr lang="en-US" sz="2400" dirty="0"/>
          </a:p>
        </p:txBody>
      </p:sp>
      <p:pic>
        <p:nvPicPr>
          <p:cNvPr id="2" name="Picture 1" descr="10.1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276872"/>
            <a:ext cx="3811270" cy="2409644"/>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a Password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a:t>
            </a:r>
            <a:r>
              <a:rPr lang="en-US" sz="2400" b="1" dirty="0"/>
              <a:t>OK</a:t>
            </a:r>
            <a:r>
              <a:rPr lang="en-US" sz="2400" dirty="0"/>
              <a:t>. Another dialog box appears asking you to confirm the password; type </a:t>
            </a:r>
            <a:r>
              <a:rPr lang="en-US" sz="2400" b="1" dirty="0"/>
              <a:t>ProtectMe</a:t>
            </a:r>
            <a:r>
              <a:rPr lang="en-US" sz="2400" dirty="0"/>
              <a:t> again and click </a:t>
            </a:r>
            <a:r>
              <a:rPr lang="en-US" sz="2400" b="1" dirty="0"/>
              <a:t>OK</a:t>
            </a:r>
            <a:r>
              <a:rPr lang="en-US" sz="2400" dirty="0"/>
              <a:t> again.</a:t>
            </a:r>
          </a:p>
          <a:p>
            <a:pPr marL="457200" indent="-457200">
              <a:buFont typeface="+mj-lt"/>
              <a:buAutoNum type="arabicPeriod" startAt="4"/>
            </a:pPr>
            <a:r>
              <a:rPr lang="en-US" sz="2400" dirty="0" smtClean="0"/>
              <a:t>Click </a:t>
            </a:r>
            <a:r>
              <a:rPr lang="en-US" sz="2400" dirty="0"/>
              <a:t>the </a:t>
            </a:r>
            <a:r>
              <a:rPr lang="en-US" sz="2400" b="1" dirty="0"/>
              <a:t>File</a:t>
            </a:r>
            <a:r>
              <a:rPr lang="en-US" sz="2400" dirty="0"/>
              <a:t> tab, and click </a:t>
            </a:r>
            <a:r>
              <a:rPr lang="en-US" sz="2400" b="1" dirty="0"/>
              <a:t>Close</a:t>
            </a:r>
            <a:r>
              <a:rPr lang="en-US" sz="2400" dirty="0"/>
              <a:t>. When prompted to save your changes, click </a:t>
            </a:r>
            <a:r>
              <a:rPr lang="en-US" sz="2400" b="1" dirty="0"/>
              <a:t>Save</a:t>
            </a:r>
            <a:r>
              <a:rPr lang="en-US" sz="2400" dirty="0"/>
              <a:t>.</a:t>
            </a:r>
          </a:p>
          <a:p>
            <a:pPr marL="457200" indent="-457200">
              <a:buFont typeface="+mj-lt"/>
              <a:buAutoNum type="arabicPeriod" startAt="4"/>
            </a:pPr>
            <a:r>
              <a:rPr lang="en-US" sz="2400" dirty="0" smtClean="0"/>
              <a:t>Click </a:t>
            </a:r>
            <a:r>
              <a:rPr lang="en-US" sz="2400" dirty="0"/>
              <a:t>the </a:t>
            </a:r>
            <a:r>
              <a:rPr lang="en-US" sz="2400" b="1" dirty="0"/>
              <a:t>File</a:t>
            </a:r>
            <a:r>
              <a:rPr lang="en-US" sz="2400" dirty="0"/>
              <a:t> tab, and on the Recent list, click the </a:t>
            </a:r>
            <a:r>
              <a:rPr lang="en-US" sz="2400" b="1" dirty="0"/>
              <a:t>HR Review Final.pptx</a:t>
            </a:r>
            <a:r>
              <a:rPr lang="en-US" sz="2400" dirty="0"/>
              <a:t> document. A </a:t>
            </a:r>
            <a:r>
              <a:rPr lang="en-US" sz="2400" b="1" dirty="0"/>
              <a:t>Password</a:t>
            </a:r>
            <a:r>
              <a:rPr lang="en-US" sz="2400" dirty="0"/>
              <a:t> dialog box opens.</a:t>
            </a:r>
          </a:p>
          <a:p>
            <a:pPr marL="457200" indent="-457200">
              <a:buFont typeface="+mj-lt"/>
              <a:buAutoNum type="arabicPeriod" startAt="4"/>
            </a:pPr>
            <a:r>
              <a:rPr lang="en-US" sz="2400" dirty="0" smtClean="0"/>
              <a:t>In </a:t>
            </a:r>
            <a:r>
              <a:rPr lang="en-US" sz="2400" dirty="0"/>
              <a:t>the </a:t>
            </a:r>
            <a:r>
              <a:rPr lang="en-US" sz="2400" b="1" dirty="0"/>
              <a:t>Password</a:t>
            </a:r>
            <a:r>
              <a:rPr lang="en-US" sz="2400" dirty="0"/>
              <a:t> box, type </a:t>
            </a:r>
            <a:r>
              <a:rPr lang="en-US" sz="2400" dirty="0" smtClean="0"/>
              <a:t/>
            </a:r>
            <a:br>
              <a:rPr lang="en-US" sz="2400" dirty="0" smtClean="0"/>
            </a:br>
            <a:r>
              <a:rPr lang="en-US" sz="2400" b="1" dirty="0" smtClean="0"/>
              <a:t>ProtectMe</a:t>
            </a:r>
            <a:r>
              <a:rPr lang="en-US" sz="2400" dirty="0" smtClean="0"/>
              <a:t> </a:t>
            </a:r>
            <a:r>
              <a:rPr lang="en-US" sz="2400" dirty="0"/>
              <a:t>and click </a:t>
            </a:r>
            <a:r>
              <a:rPr lang="en-US" sz="2400" b="1" dirty="0"/>
              <a:t>OK</a:t>
            </a:r>
            <a:r>
              <a:rPr lang="en-US" sz="2400" dirty="0"/>
              <a:t>. </a:t>
            </a:r>
            <a:r>
              <a:rPr lang="en-US" sz="2400" dirty="0" smtClean="0"/>
              <a:t/>
            </a:r>
            <a:br>
              <a:rPr lang="en-US" sz="2400" dirty="0" smtClean="0"/>
            </a:br>
            <a:r>
              <a:rPr lang="en-US" sz="2400" dirty="0" smtClean="0"/>
              <a:t>See </a:t>
            </a:r>
            <a:r>
              <a:rPr lang="en-US" sz="2400" dirty="0"/>
              <a:t>Figure </a:t>
            </a:r>
            <a:r>
              <a:rPr lang="en-US" sz="2400" dirty="0" smtClean="0"/>
              <a:t>right.</a:t>
            </a:r>
            <a:endParaRPr lang="en-US" sz="2400" dirty="0"/>
          </a:p>
          <a:p>
            <a:pPr marL="457200" indent="-457200">
              <a:buFont typeface="+mj-lt"/>
              <a:buAutoNum type="arabicPeriod" startAt="4"/>
            </a:pPr>
            <a:r>
              <a:rPr lang="en-US" sz="2400" b="1" dirty="0" smtClean="0"/>
              <a:t>SAVE </a:t>
            </a:r>
            <a:r>
              <a:rPr lang="en-US" sz="2400" dirty="0"/>
              <a:t>the presentation.</a:t>
            </a:r>
          </a:p>
          <a:p>
            <a:r>
              <a:rPr lang="en-US" sz="2400" b="1" dirty="0"/>
              <a:t>LEAVE</a:t>
            </a:r>
            <a:r>
              <a:rPr lang="en-US" sz="2400" dirty="0"/>
              <a:t> the presentation open to use in the next exercise</a:t>
            </a:r>
            <a:r>
              <a:rPr lang="en-US" sz="2400" dirty="0" smtClean="0"/>
              <a:t>.</a:t>
            </a:r>
            <a:endParaRPr lang="en-US" sz="2400" dirty="0"/>
          </a:p>
        </p:txBody>
      </p:sp>
      <p:pic>
        <p:nvPicPr>
          <p:cNvPr id="2" name="Picture 1" descr="10.1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4048" y="4077072"/>
            <a:ext cx="3138170" cy="1518171"/>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a Password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Password-protecting a file, also called </a:t>
            </a:r>
            <a:r>
              <a:rPr lang="en-US" sz="2400" b="1" i="1" dirty="0"/>
              <a:t>encrypting</a:t>
            </a:r>
            <a:r>
              <a:rPr lang="en-US" sz="2400" i="1" dirty="0"/>
              <a:t>, </a:t>
            </a:r>
            <a:r>
              <a:rPr lang="en-US" sz="2400" dirty="0"/>
              <a:t>prevents a presentation from being opened by unauthorized users. Password-protection might be useful on a presentation that contains sensitive data, such as human resources or medical information. If a user does not know the password, he or she cannot open the file.</a:t>
            </a:r>
          </a:p>
          <a:p>
            <a:r>
              <a:rPr lang="en-US" sz="2400" dirty="0" smtClean="0"/>
              <a:t>When </a:t>
            </a:r>
            <a:r>
              <a:rPr lang="en-US" sz="2400" dirty="0"/>
              <a:t>choosing a password, try to think of one that is easy </a:t>
            </a:r>
            <a:r>
              <a:rPr lang="en-US" sz="2400" dirty="0" smtClean="0"/>
              <a:t>to </a:t>
            </a:r>
            <a:r>
              <a:rPr lang="en-US" sz="2400" dirty="0"/>
              <a:t>remember but difficult for others to guess. For example, you might use the name of a family pet with a number substituted for one or more of the </a:t>
            </a:r>
            <a:r>
              <a:rPr lang="en-US" sz="2400" dirty="0" smtClean="0"/>
              <a:t>characters.</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Software Orientation</a:t>
            </a:r>
          </a:p>
        </p:txBody>
      </p:sp>
      <p:sp>
        <p:nvSpPr>
          <p:cNvPr id="21506" name="Rectangle 3"/>
          <p:cNvSpPr>
            <a:spLocks noGrp="1" noChangeArrowheads="1"/>
          </p:cNvSpPr>
          <p:nvPr>
            <p:ph type="body" idx="1"/>
          </p:nvPr>
        </p:nvSpPr>
        <p:spPr>
          <a:xfrm>
            <a:off x="457200" y="3573016"/>
            <a:ext cx="8229600" cy="2903984"/>
          </a:xfrm>
        </p:spPr>
        <p:txBody>
          <a:bodyPr/>
          <a:lstStyle/>
          <a:p>
            <a:r>
              <a:rPr lang="en-US" sz="2400" dirty="0" smtClean="0"/>
              <a:t>Tools </a:t>
            </a:r>
            <a:r>
              <a:rPr lang="en-US" sz="2400" dirty="0"/>
              <a:t>on the Review tab make it easy for you to add comments to a slide and apply protection to the presentation. </a:t>
            </a:r>
            <a:r>
              <a:rPr lang="en-US" sz="2400" dirty="0" smtClean="0"/>
              <a:t>The figure above </a:t>
            </a:r>
            <a:r>
              <a:rPr lang="en-US" sz="2400" dirty="0"/>
              <a:t>shows the Review tab.</a:t>
            </a:r>
          </a:p>
          <a:p>
            <a:r>
              <a:rPr lang="en-US" sz="2400" dirty="0"/>
              <a:t>Besides allowing you to add comments, the Review tab lets you check spelling, access ­references such as encyclopedias, use a thesaurus, translate a word or phrase, or set the current language</a:t>
            </a:r>
            <a:r>
              <a:rPr lang="en-US" sz="2400" dirty="0" smtClean="0"/>
              <a:t>.</a:t>
            </a:r>
            <a:endParaRPr lang="en-US" sz="2400" dirty="0"/>
          </a:p>
        </p:txBody>
      </p:sp>
      <p:pic>
        <p:nvPicPr>
          <p:cNvPr id="2" name="Picture 1" descr="10.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568" y="1700808"/>
            <a:ext cx="7386320" cy="1734300"/>
          </a:xfrm>
          <a:prstGeom prst="rect">
            <a:avLst/>
          </a:prstGeom>
        </p:spPr>
      </p:pic>
    </p:spTree>
    <p:extLst>
      <p:ext uri="{BB962C8B-B14F-4D97-AF65-F5344CB8AC3E}">
        <p14:creationId xmlns:p14="http://schemas.microsoft.com/office/powerpoint/2010/main" val="26573210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Changing or Removing a Password</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can change a password in much the same way as you created it. </a:t>
            </a:r>
            <a:endParaRPr lang="en-US" sz="2400" dirty="0" smtClean="0"/>
          </a:p>
          <a:p>
            <a:r>
              <a:rPr lang="en-US" sz="2400" dirty="0" smtClean="0"/>
              <a:t>To </a:t>
            </a:r>
            <a:r>
              <a:rPr lang="en-US" sz="2400" dirty="0"/>
              <a:t>remove a password entirely, use the same process as for changing it, but change it to a </a:t>
            </a:r>
            <a:r>
              <a:rPr lang="en-US" sz="2400" i="1" dirty="0"/>
              <a:t>null string</a:t>
            </a:r>
            <a:r>
              <a:rPr lang="en-US" sz="2400" dirty="0"/>
              <a:t> (blank, no characters, not even spaces)</a:t>
            </a:r>
            <a:r>
              <a:rPr lang="en-US" sz="2400" dirty="0" smtClean="0"/>
              <a:t>.</a:t>
            </a:r>
          </a:p>
          <a:p>
            <a:r>
              <a:rPr lang="en-US" sz="2400" dirty="0" smtClean="0"/>
              <a:t> </a:t>
            </a:r>
            <a:r>
              <a:rPr lang="en-US" sz="2400" dirty="0"/>
              <a:t>In </a:t>
            </a:r>
            <a:r>
              <a:rPr lang="en-US" sz="2400" dirty="0" smtClean="0"/>
              <a:t>the following exercise, </a:t>
            </a:r>
            <a:r>
              <a:rPr lang="en-US" sz="2400" dirty="0"/>
              <a:t>you will remove a password from a presentation</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Change or Remove a Password</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b="1" dirty="0" smtClean="0"/>
              <a:t>USE</a:t>
            </a:r>
            <a:r>
              <a:rPr lang="en-US" sz="2200" dirty="0" smtClean="0"/>
              <a:t> </a:t>
            </a:r>
            <a:r>
              <a:rPr lang="en-US" sz="2200" dirty="0"/>
              <a:t>the </a:t>
            </a:r>
            <a:r>
              <a:rPr lang="en-US" sz="2200" b="1" i="1" dirty="0"/>
              <a:t>HR Review Final</a:t>
            </a:r>
            <a:r>
              <a:rPr lang="en-US" sz="2200" dirty="0"/>
              <a:t> presentation that is still open from the previous exercise.</a:t>
            </a:r>
          </a:p>
          <a:p>
            <a:pPr marL="457200" indent="-457200">
              <a:buFont typeface="+mj-lt"/>
              <a:buAutoNum type="arabicPeriod"/>
            </a:pPr>
            <a:r>
              <a:rPr lang="en-US" sz="2200" dirty="0" smtClean="0"/>
              <a:t>Click </a:t>
            </a:r>
            <a:r>
              <a:rPr lang="en-US" sz="2200" dirty="0"/>
              <a:t>the </a:t>
            </a:r>
            <a:r>
              <a:rPr lang="en-US" sz="2200" b="1" dirty="0"/>
              <a:t>File</a:t>
            </a:r>
            <a:r>
              <a:rPr lang="en-US" sz="2200" dirty="0"/>
              <a:t> tab, and click </a:t>
            </a:r>
            <a:r>
              <a:rPr lang="en-US" sz="2200" b="1" dirty="0"/>
              <a:t>Protect Presentation</a:t>
            </a:r>
            <a:r>
              <a:rPr lang="en-US" sz="2200" dirty="0"/>
              <a:t>. A menu appears.</a:t>
            </a:r>
          </a:p>
          <a:p>
            <a:pPr marL="457200" indent="-457200">
              <a:buFont typeface="+mj-lt"/>
              <a:buAutoNum type="arabicPeriod"/>
            </a:pPr>
            <a:r>
              <a:rPr lang="en-US" sz="2200" dirty="0" smtClean="0"/>
              <a:t>Click </a:t>
            </a:r>
            <a:r>
              <a:rPr lang="en-US" sz="2200" b="1" dirty="0"/>
              <a:t>Encrypt with Password</a:t>
            </a:r>
            <a:r>
              <a:rPr lang="en-US" sz="2200" dirty="0"/>
              <a:t>. </a:t>
            </a:r>
            <a:r>
              <a:rPr lang="fr-FR" sz="2200" dirty="0"/>
              <a:t>The Encrypt Document dialog box opens. </a:t>
            </a:r>
            <a:r>
              <a:rPr lang="en-US" sz="2200" dirty="0"/>
              <a:t>The password previously assigned is already filled in.</a:t>
            </a:r>
          </a:p>
          <a:p>
            <a:pPr marL="457200" indent="-457200">
              <a:buFont typeface="+mj-lt"/>
              <a:buAutoNum type="arabicPeriod"/>
            </a:pPr>
            <a:r>
              <a:rPr lang="en-US" sz="2200" dirty="0" smtClean="0"/>
              <a:t>Double</a:t>
            </a:r>
            <a:r>
              <a:rPr lang="en-US" sz="2200" dirty="0"/>
              <a:t>-click the current password and press the </a:t>
            </a:r>
            <a:r>
              <a:rPr lang="en-US" sz="2200" b="1" dirty="0"/>
              <a:t>Delete</a:t>
            </a:r>
            <a:r>
              <a:rPr lang="en-US" sz="2200" dirty="0"/>
              <a:t> key on the keyboard to clear it.</a:t>
            </a:r>
          </a:p>
          <a:p>
            <a:pPr marL="457200" indent="-457200">
              <a:buFont typeface="+mj-lt"/>
              <a:buAutoNum type="arabicPeriod"/>
            </a:pPr>
            <a:r>
              <a:rPr lang="en-US" sz="2200" dirty="0" smtClean="0"/>
              <a:t>Click </a:t>
            </a:r>
            <a:r>
              <a:rPr lang="en-US" sz="2200" b="1" dirty="0"/>
              <a:t>OK</a:t>
            </a:r>
            <a:r>
              <a:rPr lang="en-US" sz="2200" dirty="0"/>
              <a:t>. The password has been removed.</a:t>
            </a:r>
          </a:p>
          <a:p>
            <a:pPr marL="457200" indent="-457200">
              <a:buFont typeface="+mj-lt"/>
              <a:buAutoNum type="arabicPeriod"/>
            </a:pPr>
            <a:r>
              <a:rPr lang="en-US" sz="2200" dirty="0" smtClean="0"/>
              <a:t>Close </a:t>
            </a:r>
            <a:r>
              <a:rPr lang="en-US" sz="2200" dirty="0"/>
              <a:t>the presentation and reopen it to confirm that no password prompt appears.</a:t>
            </a:r>
          </a:p>
          <a:p>
            <a:r>
              <a:rPr lang="en-US" sz="2200" b="1" dirty="0"/>
              <a:t>LEAVE</a:t>
            </a:r>
            <a:r>
              <a:rPr lang="en-US" sz="2200" dirty="0"/>
              <a:t> the presentation open to use in the next exercise.</a:t>
            </a:r>
          </a:p>
        </p:txBody>
      </p:sp>
    </p:spTree>
    <p:extLst>
      <p:ext uri="{BB962C8B-B14F-4D97-AF65-F5344CB8AC3E}">
        <p14:creationId xmlns:p14="http://schemas.microsoft.com/office/powerpoint/2010/main" val="245066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Marking a Presentation as Final</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When </a:t>
            </a:r>
            <a:r>
              <a:rPr lang="en-US" sz="2400" dirty="0"/>
              <a:t>you have completed all work on a presentation, you can mark it as final to prevent </a:t>
            </a:r>
            <a:r>
              <a:rPr lang="en-US" sz="2400" dirty="0" smtClean="0"/>
              <a:t>further </a:t>
            </a:r>
            <a:r>
              <a:rPr lang="en-US" sz="2400" dirty="0"/>
              <a:t>editing. </a:t>
            </a:r>
            <a:endParaRPr lang="en-US" sz="2400" dirty="0" smtClean="0"/>
          </a:p>
          <a:p>
            <a:r>
              <a:rPr lang="en-US" sz="2400" dirty="0" smtClean="0"/>
              <a:t>When </a:t>
            </a:r>
            <a:r>
              <a:rPr lang="en-US" sz="2400" dirty="0"/>
              <a:t>you use the </a:t>
            </a:r>
            <a:r>
              <a:rPr lang="en-US" sz="2400" b="1" i="1" dirty="0"/>
              <a:t>Mark as Final</a:t>
            </a:r>
            <a:r>
              <a:rPr lang="en-US" sz="2400" dirty="0"/>
              <a:t> command in a presentation, you can open the presentation and read it, but you can no longer edit it or add comments. </a:t>
            </a:r>
            <a:endParaRPr lang="en-US" sz="2400" dirty="0" smtClean="0"/>
          </a:p>
          <a:p>
            <a:r>
              <a:rPr lang="en-US" sz="2400" dirty="0" smtClean="0"/>
              <a:t>You </a:t>
            </a:r>
            <a:r>
              <a:rPr lang="en-US" sz="2400" dirty="0"/>
              <a:t>are also restricted in other activities, such as encrypting the document. For this reason, marking a presentation as final should be one of your last tasks when finalizing a presentation. </a:t>
            </a:r>
            <a:endParaRPr lang="en-US" sz="2400" dirty="0" smtClean="0"/>
          </a:p>
          <a:p>
            <a:r>
              <a:rPr lang="en-US" sz="2400" dirty="0" smtClean="0"/>
              <a:t>In </a:t>
            </a:r>
            <a:r>
              <a:rPr lang="en-US" sz="2400" dirty="0" smtClean="0"/>
              <a:t>the following exercise, </a:t>
            </a:r>
            <a:r>
              <a:rPr lang="en-US" sz="2400" dirty="0"/>
              <a:t>you mark a presentation as final. </a:t>
            </a:r>
          </a:p>
        </p:txBody>
      </p:sp>
    </p:spTree>
    <p:extLst>
      <p:ext uri="{BB962C8B-B14F-4D97-AF65-F5344CB8AC3E}">
        <p14:creationId xmlns:p14="http://schemas.microsoft.com/office/powerpoint/2010/main" val="245066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Mark a Presentation as Final</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 </a:t>
            </a:r>
            <a:r>
              <a:rPr lang="en-US" sz="2400" dirty="0"/>
              <a:t>the </a:t>
            </a:r>
            <a:r>
              <a:rPr lang="en-US" sz="2400" b="1" i="1" dirty="0"/>
              <a:t>HR Review Final</a:t>
            </a:r>
            <a:r>
              <a:rPr lang="en-US" sz="2400" dirty="0"/>
              <a:t> presentation that is still open from the previous exercise.</a:t>
            </a:r>
          </a:p>
          <a:p>
            <a:pPr marL="457200" indent="-457200">
              <a:buFont typeface="+mj-lt"/>
              <a:buAutoNum type="arabicPeriod"/>
            </a:pPr>
            <a:r>
              <a:rPr lang="en-US" sz="2400" dirty="0" smtClean="0"/>
              <a:t>Click </a:t>
            </a:r>
            <a:r>
              <a:rPr lang="en-US" sz="2400" dirty="0"/>
              <a:t>the </a:t>
            </a:r>
            <a:r>
              <a:rPr lang="en-US" sz="2400" b="1" dirty="0"/>
              <a:t>File</a:t>
            </a:r>
            <a:r>
              <a:rPr lang="en-US" sz="2400" dirty="0"/>
              <a:t> tab, click </a:t>
            </a:r>
            <a:r>
              <a:rPr lang="en-US" sz="2400" b="1" dirty="0"/>
              <a:t>Protect Presentation</a:t>
            </a:r>
            <a:r>
              <a:rPr lang="en-US" sz="2400" dirty="0"/>
              <a:t>, and click </a:t>
            </a:r>
            <a:r>
              <a:rPr lang="en-US" sz="2400" b="1" dirty="0"/>
              <a:t>Mark as Final</a:t>
            </a:r>
            <a:r>
              <a:rPr lang="en-US" sz="2400" dirty="0"/>
              <a:t>. A confirmation box appears that it will be marked as final and then saved.</a:t>
            </a:r>
          </a:p>
          <a:p>
            <a:pPr marL="457200" indent="-457200">
              <a:buFont typeface="+mj-lt"/>
              <a:buAutoNum type="arabicPeriod"/>
            </a:pPr>
            <a:r>
              <a:rPr lang="en-US" sz="2400" dirty="0" smtClean="0"/>
              <a:t>Click </a:t>
            </a:r>
            <a:r>
              <a:rPr lang="en-US" sz="2400" b="1" dirty="0"/>
              <a:t>OK</a:t>
            </a:r>
            <a:r>
              <a:rPr lang="en-US" sz="2400" dirty="0"/>
              <a:t> to continue. A confirmation box appears that it has been marked as final.</a:t>
            </a:r>
          </a:p>
          <a:p>
            <a:pPr marL="457200" indent="-457200">
              <a:buFont typeface="+mj-lt"/>
              <a:buAutoNum type="arabicPeriod"/>
            </a:pPr>
            <a:r>
              <a:rPr lang="en-US" sz="2400" dirty="0" smtClean="0"/>
              <a:t>Click </a:t>
            </a:r>
            <a:r>
              <a:rPr lang="en-US" sz="2400" b="1" dirty="0"/>
              <a:t>OK</a:t>
            </a:r>
            <a:r>
              <a:rPr lang="en-US" sz="2400" dirty="0"/>
              <a:t> to close the confirmation box</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Mark a Presentation as Final</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spcBef>
                <a:spcPts val="300"/>
              </a:spcBef>
              <a:buFont typeface="+mj-lt"/>
              <a:buAutoNum type="arabicPeriod" startAt="4"/>
            </a:pPr>
            <a:r>
              <a:rPr lang="en-US" sz="2400" dirty="0"/>
              <a:t>Click the </a:t>
            </a:r>
            <a:r>
              <a:rPr lang="en-US" sz="2400" b="1" dirty="0"/>
              <a:t>Home</a:t>
            </a:r>
            <a:r>
              <a:rPr lang="en-US" sz="2400" dirty="0"/>
              <a:t> </a:t>
            </a:r>
            <a:r>
              <a:rPr lang="en-US" sz="2400" dirty="0" smtClean="0"/>
              <a:t/>
            </a:r>
            <a:br>
              <a:rPr lang="en-US" sz="2400" dirty="0" smtClean="0"/>
            </a:br>
            <a:r>
              <a:rPr lang="en-US" sz="2400" dirty="0" smtClean="0"/>
              <a:t>tab</a:t>
            </a:r>
            <a:r>
              <a:rPr lang="en-US" sz="2400" dirty="0"/>
              <a:t>. Notice that </a:t>
            </a:r>
            <a:r>
              <a:rPr lang="en-US" sz="2400" dirty="0" smtClean="0"/>
              <a:t/>
            </a:r>
            <a:br>
              <a:rPr lang="en-US" sz="2400" dirty="0" smtClean="0"/>
            </a:br>
            <a:r>
              <a:rPr lang="en-US" sz="2400" dirty="0" smtClean="0"/>
              <a:t>the </a:t>
            </a:r>
            <a:r>
              <a:rPr lang="en-US" sz="2400" dirty="0"/>
              <a:t>Ribbon is </a:t>
            </a:r>
            <a:r>
              <a:rPr lang="en-US" sz="2400" dirty="0" smtClean="0"/>
              <a:t/>
            </a:r>
            <a:br>
              <a:rPr lang="en-US" sz="2400" dirty="0" smtClean="0"/>
            </a:br>
            <a:r>
              <a:rPr lang="en-US" sz="2400" dirty="0" smtClean="0"/>
              <a:t>missing</a:t>
            </a:r>
            <a:r>
              <a:rPr lang="en-US" sz="2400" dirty="0"/>
              <a:t>; instead, </a:t>
            </a:r>
            <a:r>
              <a:rPr lang="en-US" sz="2400" dirty="0" smtClean="0"/>
              <a:t/>
            </a:r>
            <a:br>
              <a:rPr lang="en-US" sz="2400" dirty="0" smtClean="0"/>
            </a:br>
            <a:r>
              <a:rPr lang="en-US" sz="2400" dirty="0" smtClean="0"/>
              <a:t>an </a:t>
            </a:r>
            <a:r>
              <a:rPr lang="en-US" sz="2400" dirty="0"/>
              <a:t>information </a:t>
            </a:r>
            <a:r>
              <a:rPr lang="en-US" sz="2400" dirty="0" smtClean="0"/>
              <a:t/>
            </a:r>
            <a:br>
              <a:rPr lang="en-US" sz="2400" dirty="0" smtClean="0"/>
            </a:br>
            <a:r>
              <a:rPr lang="en-US" sz="2400" dirty="0" smtClean="0"/>
              <a:t>bar </a:t>
            </a:r>
            <a:r>
              <a:rPr lang="en-US" sz="2400" dirty="0"/>
              <a:t>appears with </a:t>
            </a:r>
            <a:r>
              <a:rPr lang="en-US" sz="2400" dirty="0" smtClean="0"/>
              <a:t/>
            </a:r>
            <a:br>
              <a:rPr lang="en-US" sz="2400" dirty="0" smtClean="0"/>
            </a:br>
            <a:r>
              <a:rPr lang="en-US" sz="2400" dirty="0" smtClean="0"/>
              <a:t>a </a:t>
            </a:r>
            <a:r>
              <a:rPr lang="en-US" sz="2400" dirty="0"/>
              <a:t>message that </a:t>
            </a:r>
            <a:r>
              <a:rPr lang="en-US" sz="2400" dirty="0" smtClean="0"/>
              <a:t/>
            </a:r>
            <a:br>
              <a:rPr lang="en-US" sz="2400" dirty="0" smtClean="0"/>
            </a:br>
            <a:r>
              <a:rPr lang="en-US" sz="2400" dirty="0" smtClean="0"/>
              <a:t>the </a:t>
            </a:r>
            <a:r>
              <a:rPr lang="en-US" sz="2400" dirty="0"/>
              <a:t>file is </a:t>
            </a:r>
            <a:r>
              <a:rPr lang="en-US" sz="2400" dirty="0" smtClean="0"/>
              <a:t/>
            </a:r>
            <a:br>
              <a:rPr lang="en-US" sz="2400" dirty="0" smtClean="0"/>
            </a:br>
            <a:r>
              <a:rPr lang="en-US" sz="2400" b="1" dirty="0" smtClean="0"/>
              <a:t>Marked </a:t>
            </a:r>
            <a:r>
              <a:rPr lang="en-US" sz="2400" b="1" dirty="0"/>
              <a:t>as Final, </a:t>
            </a:r>
            <a:r>
              <a:rPr lang="en-US" sz="2400" b="1" dirty="0" smtClean="0"/>
              <a:t/>
            </a:r>
            <a:br>
              <a:rPr lang="en-US" sz="2400" b="1" dirty="0" smtClean="0"/>
            </a:br>
            <a:r>
              <a:rPr lang="en-US" sz="2400" b="1" dirty="0" smtClean="0"/>
              <a:t>as </a:t>
            </a:r>
            <a:r>
              <a:rPr lang="en-US" sz="2400" b="1" dirty="0"/>
              <a:t>shown in</a:t>
            </a:r>
            <a:r>
              <a:rPr lang="en-US" sz="2400" dirty="0"/>
              <a:t> </a:t>
            </a:r>
            <a:r>
              <a:rPr lang="en-US" sz="2400" dirty="0" smtClean="0"/>
              <a:t>above.</a:t>
            </a:r>
            <a:endParaRPr lang="en-US" sz="2400" dirty="0"/>
          </a:p>
          <a:p>
            <a:pPr marL="457200" indent="-457200">
              <a:spcBef>
                <a:spcPts val="300"/>
              </a:spcBef>
              <a:buFont typeface="+mj-lt"/>
              <a:buAutoNum type="arabicPeriod" startAt="4"/>
            </a:pPr>
            <a:r>
              <a:rPr lang="en-US" sz="2400" dirty="0" smtClean="0"/>
              <a:t>Click </a:t>
            </a:r>
            <a:r>
              <a:rPr lang="en-US" sz="2400" b="1" dirty="0"/>
              <a:t>Edit Anyway</a:t>
            </a:r>
            <a:r>
              <a:rPr lang="en-US" sz="2400" dirty="0"/>
              <a:t>. The Ribbon and editing capabilities are restored.</a:t>
            </a:r>
          </a:p>
          <a:p>
            <a:pPr>
              <a:spcBef>
                <a:spcPts val="300"/>
              </a:spcBef>
            </a:pPr>
            <a:r>
              <a:rPr lang="en-US" sz="2400" b="1" dirty="0"/>
              <a:t>LEAVE</a:t>
            </a:r>
            <a:r>
              <a:rPr lang="en-US" sz="2400" dirty="0"/>
              <a:t> the presentation open to use in the next exercise</a:t>
            </a:r>
            <a:r>
              <a:rPr lang="en-US" sz="2400" dirty="0" smtClean="0"/>
              <a:t>.</a:t>
            </a:r>
            <a:endParaRPr lang="en-US" sz="2400" dirty="0"/>
          </a:p>
        </p:txBody>
      </p:sp>
      <p:pic>
        <p:nvPicPr>
          <p:cNvPr id="2" name="Picture 1" descr="10.1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51200" y="1628801"/>
            <a:ext cx="5127563" cy="3339440"/>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Mark a Presentation as Final</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Marking </a:t>
            </a:r>
            <a:r>
              <a:rPr lang="en-US" sz="2400" dirty="0"/>
              <a:t>a presentation as final does not prevent you from ever making additional changes to a presentation. You can reverse the Mark as Final command by clicking Edit Anyway on the information bar. All features are then available to you again.</a:t>
            </a:r>
          </a:p>
        </p:txBody>
      </p:sp>
    </p:spTree>
    <p:extLst>
      <p:ext uri="{BB962C8B-B14F-4D97-AF65-F5344CB8AC3E}">
        <p14:creationId xmlns:p14="http://schemas.microsoft.com/office/powerpoint/2010/main" val="245066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Saving a Presentation in Different Formats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can share your work in PowerPoint with others who do not have PowerPoint 2010 by saving it in different </a:t>
            </a:r>
            <a:r>
              <a:rPr lang="en-US" sz="2400" dirty="0" smtClean="0"/>
              <a:t>formats.</a:t>
            </a:r>
          </a:p>
          <a:p>
            <a:r>
              <a:rPr lang="en-US" sz="2400" dirty="0" smtClean="0"/>
              <a:t>Each </a:t>
            </a:r>
            <a:r>
              <a:rPr lang="en-US" sz="2400" dirty="0"/>
              <a:t>format is suited for a different usage; you choose the best one for your situation. </a:t>
            </a:r>
          </a:p>
        </p:txBody>
      </p:sp>
    </p:spTree>
    <p:extLst>
      <p:ext uri="{BB962C8B-B14F-4D97-AF65-F5344CB8AC3E}">
        <p14:creationId xmlns:p14="http://schemas.microsoft.com/office/powerpoint/2010/main" val="245066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Saving a Picture Presentation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 </a:t>
            </a:r>
            <a:r>
              <a:rPr lang="en-US" sz="2400" b="1" i="1" dirty="0"/>
              <a:t>picture presentation</a:t>
            </a:r>
            <a:r>
              <a:rPr lang="en-US" sz="2400" dirty="0"/>
              <a:t> looks, on the surface, the same as any other PowerPoint presentation. </a:t>
            </a:r>
            <a:endParaRPr lang="en-US" sz="2400" dirty="0" smtClean="0"/>
          </a:p>
          <a:p>
            <a:r>
              <a:rPr lang="en-US" sz="2400" dirty="0" smtClean="0"/>
              <a:t>When </a:t>
            </a:r>
            <a:r>
              <a:rPr lang="en-US" sz="2400" dirty="0"/>
              <a:t>you save as a picture presentation, however, PowerPoint saves each slide as a graphic, and then replaces the slide’s content with that graphic. </a:t>
            </a:r>
            <a:endParaRPr lang="en-US" sz="2400" dirty="0" smtClean="0"/>
          </a:p>
          <a:p>
            <a:r>
              <a:rPr lang="en-US" sz="2400" dirty="0" smtClean="0"/>
              <a:t>This </a:t>
            </a:r>
            <a:r>
              <a:rPr lang="en-US" sz="2400" dirty="0"/>
              <a:t>can be useful in cases where you want to copy individual slides into other applications as graphics, for example. </a:t>
            </a:r>
            <a:endParaRPr lang="en-US" sz="2400" dirty="0" smtClean="0"/>
          </a:p>
          <a:p>
            <a:r>
              <a:rPr lang="en-US" sz="2400" dirty="0" smtClean="0"/>
              <a:t>In </a:t>
            </a:r>
            <a:r>
              <a:rPr lang="en-US" sz="2400" dirty="0" smtClean="0"/>
              <a:t>the following exercise, </a:t>
            </a:r>
            <a:r>
              <a:rPr lang="en-US" sz="2400" dirty="0"/>
              <a:t>you save a presentation as a picture presentation</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Save a Picture Presentation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300" b="1" dirty="0" smtClean="0"/>
              <a:t>USE</a:t>
            </a:r>
            <a:r>
              <a:rPr lang="en-US" sz="2300" dirty="0" smtClean="0"/>
              <a:t> </a:t>
            </a:r>
            <a:r>
              <a:rPr lang="en-US" sz="2300" dirty="0"/>
              <a:t>the </a:t>
            </a:r>
            <a:r>
              <a:rPr lang="en-US" sz="2300" b="1" i="1" dirty="0"/>
              <a:t>HR Review Final</a:t>
            </a:r>
            <a:r>
              <a:rPr lang="en-US" sz="2300" dirty="0"/>
              <a:t> presentation that is still open from the previous exercise.</a:t>
            </a:r>
          </a:p>
          <a:p>
            <a:pPr marL="457200" indent="-457200">
              <a:buFont typeface="+mj-lt"/>
              <a:buAutoNum type="arabicPeriod"/>
            </a:pPr>
            <a:r>
              <a:rPr lang="en-US" sz="2300" dirty="0" smtClean="0"/>
              <a:t>Click </a:t>
            </a:r>
            <a:r>
              <a:rPr lang="en-US" sz="2300" dirty="0"/>
              <a:t>the </a:t>
            </a:r>
            <a:r>
              <a:rPr lang="en-US" sz="2300" b="1" dirty="0"/>
              <a:t>File</a:t>
            </a:r>
            <a:r>
              <a:rPr lang="en-US" sz="2300" dirty="0"/>
              <a:t> tab, click </a:t>
            </a:r>
            <a:r>
              <a:rPr lang="en-US" sz="2300" b="1" dirty="0"/>
              <a:t>Save As. </a:t>
            </a:r>
            <a:endParaRPr lang="en-US" sz="2300" dirty="0"/>
          </a:p>
          <a:p>
            <a:pPr marL="457200" indent="-457200">
              <a:buFont typeface="+mj-lt"/>
              <a:buAutoNum type="arabicPeriod"/>
            </a:pPr>
            <a:r>
              <a:rPr lang="en-US" sz="2300" dirty="0" smtClean="0"/>
              <a:t>Open </a:t>
            </a:r>
            <a:r>
              <a:rPr lang="en-US" sz="2300" dirty="0"/>
              <a:t>the </a:t>
            </a:r>
            <a:r>
              <a:rPr lang="en-US" sz="2300" b="1" dirty="0"/>
              <a:t>Save as type</a:t>
            </a:r>
            <a:r>
              <a:rPr lang="en-US" sz="2300" dirty="0"/>
              <a:t> drop-down list and click </a:t>
            </a:r>
            <a:r>
              <a:rPr lang="en-US" sz="2300" b="1" dirty="0"/>
              <a:t>PowerPoint Picture Presentation</a:t>
            </a:r>
            <a:r>
              <a:rPr lang="en-US" sz="2300" dirty="0"/>
              <a:t>.</a:t>
            </a:r>
          </a:p>
          <a:p>
            <a:pPr marL="457200" indent="-457200">
              <a:buFont typeface="+mj-lt"/>
              <a:buAutoNum type="arabicPeriod"/>
            </a:pPr>
            <a:r>
              <a:rPr lang="en-US" sz="2300" dirty="0" smtClean="0"/>
              <a:t>In </a:t>
            </a:r>
            <a:r>
              <a:rPr lang="en-US" sz="2300" dirty="0"/>
              <a:t>the File name box, type </a:t>
            </a:r>
            <a:r>
              <a:rPr lang="en-US" sz="2300" b="1" dirty="0"/>
              <a:t>Pictures</a:t>
            </a:r>
            <a:r>
              <a:rPr lang="en-US" sz="2300" dirty="0"/>
              <a:t>.</a:t>
            </a:r>
          </a:p>
          <a:p>
            <a:pPr marL="457200" indent="-457200">
              <a:buFont typeface="+mj-lt"/>
              <a:buAutoNum type="arabicPeriod"/>
            </a:pPr>
            <a:r>
              <a:rPr lang="en-US" sz="2300" dirty="0" smtClean="0"/>
              <a:t>Click </a:t>
            </a:r>
            <a:r>
              <a:rPr lang="en-US" sz="2300" b="1" dirty="0"/>
              <a:t>Save</a:t>
            </a:r>
            <a:r>
              <a:rPr lang="en-US" sz="2300" dirty="0"/>
              <a:t>. A message appears that a copy has been saved.</a:t>
            </a:r>
          </a:p>
          <a:p>
            <a:pPr marL="457200" indent="-457200">
              <a:buFont typeface="+mj-lt"/>
              <a:buAutoNum type="arabicPeriod"/>
            </a:pPr>
            <a:r>
              <a:rPr lang="en-US" sz="2300" dirty="0" smtClean="0"/>
              <a:t>Click </a:t>
            </a:r>
            <a:r>
              <a:rPr lang="en-US" sz="2300" b="1" dirty="0"/>
              <a:t>OK</a:t>
            </a:r>
            <a:r>
              <a:rPr lang="en-US" sz="2300" dirty="0"/>
              <a:t>.</a:t>
            </a:r>
          </a:p>
          <a:p>
            <a:pPr marL="457200" indent="-457200">
              <a:buFont typeface="+mj-lt"/>
              <a:buAutoNum type="arabicPeriod"/>
            </a:pPr>
            <a:r>
              <a:rPr lang="en-US" sz="2300" dirty="0" smtClean="0"/>
              <a:t>Open </a:t>
            </a:r>
            <a:r>
              <a:rPr lang="en-US" sz="2300" b="1" i="1" dirty="0"/>
              <a:t>Pictures.pptx.</a:t>
            </a:r>
            <a:endParaRPr lang="en-US" sz="2300" dirty="0"/>
          </a:p>
          <a:p>
            <a:pPr marL="457200" indent="-457200">
              <a:buFont typeface="+mj-lt"/>
              <a:buAutoNum type="arabicPeriod"/>
            </a:pPr>
            <a:r>
              <a:rPr lang="en-US" sz="2300" dirty="0" smtClean="0"/>
              <a:t>Click </a:t>
            </a:r>
            <a:r>
              <a:rPr lang="en-US" sz="2300" dirty="0"/>
              <a:t>the </a:t>
            </a:r>
            <a:r>
              <a:rPr lang="en-US" sz="2300" b="1" dirty="0"/>
              <a:t>background of slide 1</a:t>
            </a:r>
            <a:r>
              <a:rPr lang="en-US" sz="2300" dirty="0"/>
              <a:t>. Notice that the entire slide appears with selection handles around it</a:t>
            </a:r>
            <a:r>
              <a:rPr lang="en-US" sz="2300" dirty="0" smtClean="0"/>
              <a:t>.</a:t>
            </a:r>
            <a:endParaRPr lang="en-US" sz="2300" dirty="0"/>
          </a:p>
        </p:txBody>
      </p:sp>
    </p:spTree>
    <p:extLst>
      <p:ext uri="{BB962C8B-B14F-4D97-AF65-F5344CB8AC3E}">
        <p14:creationId xmlns:p14="http://schemas.microsoft.com/office/powerpoint/2010/main" val="245066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Save a Picture Presentation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8"/>
            </a:pPr>
            <a:r>
              <a:rPr lang="en-US" sz="2400" dirty="0" smtClean="0"/>
              <a:t>Drag </a:t>
            </a:r>
            <a:r>
              <a:rPr lang="en-US" sz="2400" b="1" dirty="0"/>
              <a:t>one of the </a:t>
            </a:r>
            <a:r>
              <a:rPr lang="en-US" sz="2400" b="1" dirty="0" smtClean="0"/>
              <a:t/>
            </a:r>
            <a:br>
              <a:rPr lang="en-US" sz="2400" b="1" dirty="0" smtClean="0"/>
            </a:br>
            <a:r>
              <a:rPr lang="en-US" sz="2400" b="1" dirty="0" smtClean="0"/>
              <a:t>corner </a:t>
            </a:r>
            <a:r>
              <a:rPr lang="en-US" sz="2400" b="1" dirty="0"/>
              <a:t>selection </a:t>
            </a:r>
            <a:r>
              <a:rPr lang="en-US" sz="2400" b="1" dirty="0" smtClean="0"/>
              <a:t/>
            </a:r>
            <a:br>
              <a:rPr lang="en-US" sz="2400" b="1" dirty="0" smtClean="0"/>
            </a:br>
            <a:r>
              <a:rPr lang="en-US" sz="2400" b="1" dirty="0" smtClean="0"/>
              <a:t>handles</a:t>
            </a:r>
            <a:r>
              <a:rPr lang="en-US" sz="2400" dirty="0" smtClean="0"/>
              <a:t> </a:t>
            </a:r>
            <a:r>
              <a:rPr lang="en-US" sz="2400" dirty="0"/>
              <a:t>inward, </a:t>
            </a:r>
            <a:r>
              <a:rPr lang="en-US" sz="2400" dirty="0" smtClean="0"/>
              <a:t/>
            </a:r>
            <a:br>
              <a:rPr lang="en-US" sz="2400" dirty="0" smtClean="0"/>
            </a:br>
            <a:r>
              <a:rPr lang="en-US" sz="2400" dirty="0" smtClean="0"/>
              <a:t>decreasing </a:t>
            </a:r>
            <a:r>
              <a:rPr lang="en-US" sz="2400" dirty="0"/>
              <a:t>the </a:t>
            </a:r>
            <a:r>
              <a:rPr lang="en-US" sz="2400" dirty="0" smtClean="0"/>
              <a:t/>
            </a:r>
            <a:br>
              <a:rPr lang="en-US" sz="2400" dirty="0" smtClean="0"/>
            </a:br>
            <a:r>
              <a:rPr lang="en-US" sz="2400" dirty="0" smtClean="0"/>
              <a:t>size </a:t>
            </a:r>
            <a:r>
              <a:rPr lang="en-US" sz="2400" dirty="0"/>
              <a:t>of the image. </a:t>
            </a:r>
            <a:r>
              <a:rPr lang="en-US" sz="2400" dirty="0" smtClean="0"/>
              <a:t/>
            </a:r>
            <a:br>
              <a:rPr lang="en-US" sz="2400" dirty="0" smtClean="0"/>
            </a:br>
            <a:r>
              <a:rPr lang="en-US" sz="2400" dirty="0" smtClean="0"/>
              <a:t>Notice </a:t>
            </a:r>
            <a:r>
              <a:rPr lang="en-US" sz="2400" dirty="0"/>
              <a:t>that all </a:t>
            </a:r>
            <a:r>
              <a:rPr lang="en-US" sz="2400" dirty="0" smtClean="0"/>
              <a:t/>
            </a:r>
            <a:br>
              <a:rPr lang="en-US" sz="2400" dirty="0" smtClean="0"/>
            </a:br>
            <a:r>
              <a:rPr lang="en-US" sz="2400" dirty="0" smtClean="0"/>
              <a:t>the </a:t>
            </a:r>
            <a:r>
              <a:rPr lang="en-US" sz="2400" dirty="0"/>
              <a:t>slide’s </a:t>
            </a:r>
            <a:r>
              <a:rPr lang="en-US" sz="2400" dirty="0" smtClean="0"/>
              <a:t>con-</a:t>
            </a:r>
            <a:br>
              <a:rPr lang="en-US" sz="2400" dirty="0" smtClean="0"/>
            </a:br>
            <a:r>
              <a:rPr lang="en-US" sz="2400" dirty="0" smtClean="0"/>
              <a:t>tent </a:t>
            </a:r>
            <a:r>
              <a:rPr lang="en-US" sz="2400" dirty="0"/>
              <a:t>is a graphic </a:t>
            </a:r>
            <a:r>
              <a:rPr lang="en-US" sz="2400" dirty="0" smtClean="0"/>
              <a:t/>
            </a:r>
            <a:br>
              <a:rPr lang="en-US" sz="2400" dirty="0" smtClean="0"/>
            </a:br>
            <a:r>
              <a:rPr lang="en-US" sz="2400" dirty="0" smtClean="0"/>
              <a:t>placed </a:t>
            </a:r>
            <a:r>
              <a:rPr lang="en-US" sz="2400" dirty="0"/>
              <a:t>on a </a:t>
            </a:r>
            <a:r>
              <a:rPr lang="en-US" sz="2400" dirty="0" smtClean="0"/>
              <a:t/>
            </a:r>
            <a:br>
              <a:rPr lang="en-US" sz="2400" dirty="0" smtClean="0"/>
            </a:br>
            <a:r>
              <a:rPr lang="en-US" sz="2400" dirty="0" smtClean="0"/>
              <a:t>blank </a:t>
            </a:r>
            <a:r>
              <a:rPr lang="en-US" sz="2400" dirty="0"/>
              <a:t>slide (see </a:t>
            </a:r>
            <a:r>
              <a:rPr lang="en-US" sz="2400" dirty="0" smtClean="0"/>
              <a:t>above)</a:t>
            </a:r>
            <a:r>
              <a:rPr lang="en-US" sz="2400" dirty="0"/>
              <a:t>.</a:t>
            </a:r>
          </a:p>
          <a:p>
            <a:pPr marL="457200" indent="-457200">
              <a:buFont typeface="+mj-lt"/>
              <a:buAutoNum type="arabicPeriod" startAt="8"/>
            </a:pPr>
            <a:r>
              <a:rPr lang="en-US" sz="2400" b="1" dirty="0" smtClean="0"/>
              <a:t>CLOSE</a:t>
            </a:r>
            <a:r>
              <a:rPr lang="en-US" sz="2400" dirty="0" smtClean="0"/>
              <a:t> </a:t>
            </a:r>
            <a:r>
              <a:rPr lang="en-US" sz="2400" b="1" i="1" dirty="0"/>
              <a:t>Pictures.pptx</a:t>
            </a:r>
            <a:r>
              <a:rPr lang="en-US" sz="2400" dirty="0"/>
              <a:t> without saving the changes to it. </a:t>
            </a:r>
          </a:p>
          <a:p>
            <a:r>
              <a:rPr lang="en-US" sz="2400" b="1" dirty="0"/>
              <a:t>LEAVE</a:t>
            </a:r>
            <a:r>
              <a:rPr lang="en-US" sz="2400" dirty="0"/>
              <a:t> </a:t>
            </a:r>
            <a:r>
              <a:rPr lang="en-US" sz="2400" b="1" i="1" dirty="0"/>
              <a:t>HR Review Final.pptx</a:t>
            </a:r>
            <a:r>
              <a:rPr lang="en-US" sz="2400" dirty="0"/>
              <a:t> open </a:t>
            </a:r>
            <a:r>
              <a:rPr lang="en-US" sz="2400" dirty="0" smtClean="0"/>
              <a:t>for </a:t>
            </a:r>
            <a:r>
              <a:rPr lang="en-US" sz="2400" dirty="0"/>
              <a:t>the next exercise</a:t>
            </a:r>
            <a:r>
              <a:rPr lang="en-US" sz="2400" dirty="0" smtClean="0"/>
              <a:t>.</a:t>
            </a:r>
            <a:endParaRPr lang="en-US" sz="2400" dirty="0"/>
          </a:p>
        </p:txBody>
      </p:sp>
      <p:pic>
        <p:nvPicPr>
          <p:cNvPr id="2" name="Picture 1" descr="10.1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84240" y="1700808"/>
            <a:ext cx="5372185" cy="3147016"/>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Working with Comments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 </a:t>
            </a:r>
            <a:r>
              <a:rPr lang="en-US" sz="2400" b="1" i="1" dirty="0"/>
              <a:t>comment</a:t>
            </a:r>
            <a:r>
              <a:rPr lang="en-US" sz="2400" dirty="0"/>
              <a:t> is a note you insert on a slide. You can insert comments on slides to suggest content changes, add reminders, or solicit feedback. </a:t>
            </a:r>
            <a:endParaRPr lang="en-US" sz="2400" dirty="0" smtClean="0"/>
          </a:p>
          <a:p>
            <a:r>
              <a:rPr lang="en-US" sz="2400" dirty="0" smtClean="0"/>
              <a:t>Use </a:t>
            </a:r>
            <a:r>
              <a:rPr lang="en-US" sz="2400" dirty="0"/>
              <a:t>comments on your own presentations or on presentations you are reviewing for others. </a:t>
            </a:r>
            <a:endParaRPr lang="en-US" sz="2400" dirty="0" smtClean="0"/>
          </a:p>
          <a:p>
            <a:r>
              <a:rPr lang="en-US" sz="2400" dirty="0" smtClean="0"/>
              <a:t>You </a:t>
            </a:r>
            <a:r>
              <a:rPr lang="en-US" sz="2400" dirty="0"/>
              <a:t>can also let other people review your presentations and add comments addressed to you. </a:t>
            </a:r>
            <a:endParaRPr lang="en-US" sz="2400" dirty="0" smtClean="0"/>
          </a:p>
          <a:p>
            <a:r>
              <a:rPr lang="en-US" sz="2400" dirty="0" smtClean="0"/>
              <a:t>PowerPoint’s </a:t>
            </a:r>
            <a:r>
              <a:rPr lang="en-US" sz="2400" dirty="0"/>
              <a:t>Review tab makes it easy to view, insert, edit, and delete comments.</a:t>
            </a:r>
          </a:p>
        </p:txBody>
      </p:sp>
    </p:spTree>
    <p:extLst>
      <p:ext uri="{BB962C8B-B14F-4D97-AF65-F5344CB8AC3E}">
        <p14:creationId xmlns:p14="http://schemas.microsoft.com/office/powerpoint/2010/main" val="245066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Saving a Presentation in PDF or XPS Format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PDF </a:t>
            </a:r>
            <a:r>
              <a:rPr lang="en-US" sz="2400" dirty="0"/>
              <a:t>and XPS are page layout </a:t>
            </a:r>
            <a:r>
              <a:rPr lang="en-US" sz="2400" dirty="0" smtClean="0"/>
              <a:t>formats. They </a:t>
            </a:r>
            <a:r>
              <a:rPr lang="en-US" sz="2400" dirty="0"/>
              <a:t>each create </a:t>
            </a:r>
            <a:r>
              <a:rPr lang="en-US" sz="2400" b="1" i="1" dirty="0"/>
              <a:t>platform-independent</a:t>
            </a:r>
            <a:r>
              <a:rPr lang="en-US" sz="2400" dirty="0"/>
              <a:t> files that can be displayed on any computer system that has a reader for the format, and the files will display and print exactly the same way on any system or any printer. </a:t>
            </a:r>
            <a:endParaRPr lang="en-US" sz="2400" dirty="0" smtClean="0"/>
          </a:p>
          <a:p>
            <a:r>
              <a:rPr lang="en-US" sz="2400" dirty="0" smtClean="0"/>
              <a:t>Page </a:t>
            </a:r>
            <a:r>
              <a:rPr lang="en-US" sz="2400" dirty="0"/>
              <a:t>layout formats like XPS and PDF are great for situations in which you want the content to be uneditable. </a:t>
            </a:r>
            <a:r>
              <a:rPr lang="en-US" sz="2400" dirty="0" smtClean="0"/>
              <a:t>These </a:t>
            </a:r>
            <a:r>
              <a:rPr lang="en-US" sz="2400" dirty="0"/>
              <a:t>formats also work well for situations in which you are not sure which applications your audience may have installed, or even what platform (Windows, Macintosh, etc.) they might be using. </a:t>
            </a:r>
          </a:p>
          <a:p>
            <a:r>
              <a:rPr lang="en-US" sz="2400" dirty="0" smtClean="0"/>
              <a:t>In </a:t>
            </a:r>
            <a:r>
              <a:rPr lang="en-US" sz="2400" dirty="0" smtClean="0"/>
              <a:t>the following exercise, </a:t>
            </a:r>
            <a:r>
              <a:rPr lang="en-US" sz="2400" dirty="0"/>
              <a:t>you save a presentation as an XPS file</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Save a Presentation as an XPS File</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b="1" dirty="0" smtClean="0"/>
              <a:t>USE</a:t>
            </a:r>
            <a:r>
              <a:rPr lang="en-US" sz="2200" dirty="0" smtClean="0"/>
              <a:t> </a:t>
            </a:r>
            <a:r>
              <a:rPr lang="en-US" sz="2200" dirty="0"/>
              <a:t>the </a:t>
            </a:r>
            <a:r>
              <a:rPr lang="en-US" sz="2200" b="1" i="1" dirty="0"/>
              <a:t>HR Review Final</a:t>
            </a:r>
            <a:r>
              <a:rPr lang="en-US" sz="2200" dirty="0"/>
              <a:t> presentation that is still open from the previous exercise.</a:t>
            </a:r>
          </a:p>
          <a:p>
            <a:pPr marL="457200" indent="-457200">
              <a:buFont typeface="+mj-lt"/>
              <a:buAutoNum type="arabicPeriod"/>
            </a:pPr>
            <a:r>
              <a:rPr lang="en-US" sz="2200" dirty="0" smtClean="0"/>
              <a:t>Click </a:t>
            </a:r>
            <a:r>
              <a:rPr lang="en-US" sz="2200" dirty="0"/>
              <a:t>the </a:t>
            </a:r>
            <a:r>
              <a:rPr lang="en-US" sz="2200" b="1" dirty="0"/>
              <a:t>File</a:t>
            </a:r>
            <a:r>
              <a:rPr lang="en-US" sz="2200" dirty="0"/>
              <a:t> tab, and </a:t>
            </a:r>
            <a:r>
              <a:rPr lang="en-US" sz="2200" dirty="0" smtClean="0"/>
              <a:t/>
            </a:r>
            <a:br>
              <a:rPr lang="en-US" sz="2200" dirty="0" smtClean="0"/>
            </a:br>
            <a:r>
              <a:rPr lang="en-US" sz="2200" dirty="0" smtClean="0"/>
              <a:t>click </a:t>
            </a:r>
            <a:r>
              <a:rPr lang="en-US" sz="2200" b="1" dirty="0"/>
              <a:t>Save &amp; Send</a:t>
            </a:r>
            <a:r>
              <a:rPr lang="en-US" sz="2200" dirty="0"/>
              <a:t>.</a:t>
            </a:r>
          </a:p>
          <a:p>
            <a:pPr marL="457200" indent="-457200">
              <a:buFont typeface="+mj-lt"/>
              <a:buAutoNum type="arabicPeriod"/>
            </a:pPr>
            <a:r>
              <a:rPr lang="en-US" sz="2200" dirty="0" smtClean="0"/>
              <a:t>Click </a:t>
            </a:r>
            <a:r>
              <a:rPr lang="en-US" sz="2200" b="1" dirty="0" smtClean="0"/>
              <a:t>Create PDF/XPS </a:t>
            </a:r>
            <a:br>
              <a:rPr lang="en-US" sz="2200" b="1" dirty="0" smtClean="0"/>
            </a:br>
            <a:r>
              <a:rPr lang="en-US" sz="2200" b="1" dirty="0" smtClean="0"/>
              <a:t>Document</a:t>
            </a:r>
            <a:r>
              <a:rPr lang="en-US" sz="2200" dirty="0" smtClean="0"/>
              <a:t> in the File </a:t>
            </a:r>
            <a:br>
              <a:rPr lang="en-US" sz="2200" dirty="0" smtClean="0"/>
            </a:br>
            <a:r>
              <a:rPr lang="en-US" sz="2200" dirty="0" smtClean="0"/>
              <a:t>Types list of the </a:t>
            </a:r>
            <a:r>
              <a:rPr lang="en-US" sz="2200" dirty="0"/>
              <a:t>Save </a:t>
            </a:r>
            <a:r>
              <a:rPr lang="en-US" sz="2200" dirty="0" smtClean="0"/>
              <a:t/>
            </a:r>
            <a:br>
              <a:rPr lang="en-US" sz="2200" dirty="0" smtClean="0"/>
            </a:br>
            <a:r>
              <a:rPr lang="en-US" sz="2200" dirty="0" smtClean="0"/>
              <a:t>&amp; </a:t>
            </a:r>
            <a:r>
              <a:rPr lang="en-US" sz="2200" dirty="0"/>
              <a:t>Send pane.</a:t>
            </a:r>
          </a:p>
          <a:p>
            <a:pPr marL="457200" indent="-457200">
              <a:buFont typeface="+mj-lt"/>
              <a:buAutoNum type="arabicPeriod"/>
            </a:pPr>
            <a:r>
              <a:rPr lang="en-US" sz="2200" dirty="0" smtClean="0"/>
              <a:t>Click </a:t>
            </a:r>
            <a:r>
              <a:rPr lang="en-US" sz="2200" dirty="0"/>
              <a:t>the </a:t>
            </a:r>
            <a:r>
              <a:rPr lang="en-US" sz="2200" b="1" dirty="0"/>
              <a:t>Create </a:t>
            </a:r>
            <a:r>
              <a:rPr lang="en-US" sz="2200" b="1" dirty="0" smtClean="0"/>
              <a:t/>
            </a:r>
            <a:br>
              <a:rPr lang="en-US" sz="2200" b="1" dirty="0" smtClean="0"/>
            </a:br>
            <a:r>
              <a:rPr lang="en-US" sz="2200" b="1" dirty="0" smtClean="0"/>
              <a:t>PDF</a:t>
            </a:r>
            <a:r>
              <a:rPr lang="en-US" sz="2200" b="1" dirty="0"/>
              <a:t>/XPS button on </a:t>
            </a:r>
            <a:br>
              <a:rPr lang="en-US" sz="2200" b="1" dirty="0"/>
            </a:br>
            <a:r>
              <a:rPr lang="en-US" sz="2200" b="1" dirty="0" smtClean="0"/>
              <a:t>the </a:t>
            </a:r>
            <a:r>
              <a:rPr lang="en-US" sz="2200" b="1" dirty="0"/>
              <a:t>right side of the </a:t>
            </a:r>
            <a:r>
              <a:rPr lang="en-US" sz="2200" b="1" dirty="0" smtClean="0"/>
              <a:t/>
            </a:r>
            <a:br>
              <a:rPr lang="en-US" sz="2200" b="1" dirty="0" smtClean="0"/>
            </a:br>
            <a:r>
              <a:rPr lang="en-US" sz="2200" b="1" dirty="0" smtClean="0"/>
              <a:t>pane </a:t>
            </a:r>
            <a:r>
              <a:rPr lang="en-US" sz="2200" b="1" dirty="0"/>
              <a:t>(</a:t>
            </a:r>
            <a:r>
              <a:rPr lang="en-US" sz="2200" dirty="0"/>
              <a:t>see </a:t>
            </a:r>
            <a:r>
              <a:rPr lang="en-US" sz="2200" dirty="0" smtClean="0"/>
              <a:t>right)</a:t>
            </a:r>
            <a:r>
              <a:rPr lang="en-US" sz="2200" dirty="0"/>
              <a:t>. The </a:t>
            </a:r>
            <a:r>
              <a:rPr lang="en-US" sz="2200" dirty="0" smtClean="0"/>
              <a:t/>
            </a:r>
            <a:br>
              <a:rPr lang="en-US" sz="2200" dirty="0" smtClean="0"/>
            </a:br>
            <a:r>
              <a:rPr lang="en-US" sz="2200" dirty="0" smtClean="0"/>
              <a:t>Publish </a:t>
            </a:r>
            <a:r>
              <a:rPr lang="en-US" sz="2200" dirty="0"/>
              <a:t>as PDF or XPS dialog box opens</a:t>
            </a:r>
            <a:r>
              <a:rPr lang="en-US" sz="2200" dirty="0" smtClean="0"/>
              <a:t>.</a:t>
            </a:r>
            <a:endParaRPr lang="en-US" sz="2200" dirty="0"/>
          </a:p>
        </p:txBody>
      </p:sp>
      <p:pic>
        <p:nvPicPr>
          <p:cNvPr id="2" name="Picture 1" descr="10.1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9912" y="2060848"/>
            <a:ext cx="4988560" cy="3762944"/>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Save a Presentation as an XPS File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Navigate </a:t>
            </a:r>
            <a:r>
              <a:rPr lang="en-US" sz="2400" dirty="0"/>
              <a:t>to the folder where you store files for this lesson.</a:t>
            </a:r>
          </a:p>
          <a:p>
            <a:pPr marL="457200" indent="-457200">
              <a:buFont typeface="+mj-lt"/>
              <a:buAutoNum type="arabicPeriod" startAt="4"/>
            </a:pPr>
            <a:r>
              <a:rPr lang="en-US" sz="2400" dirty="0" smtClean="0"/>
              <a:t>Open </a:t>
            </a:r>
            <a:r>
              <a:rPr lang="en-US" sz="2400" dirty="0"/>
              <a:t>the </a:t>
            </a:r>
            <a:r>
              <a:rPr lang="en-US" sz="2400" b="1" dirty="0"/>
              <a:t>Save as type</a:t>
            </a:r>
            <a:r>
              <a:rPr lang="en-US" sz="2400" dirty="0"/>
              <a:t> drop-down list and click </a:t>
            </a:r>
            <a:r>
              <a:rPr lang="en-US" sz="2400" b="1" dirty="0"/>
              <a:t>XPS Document</a:t>
            </a:r>
            <a:r>
              <a:rPr lang="en-US" sz="2400" dirty="0"/>
              <a:t>.</a:t>
            </a:r>
          </a:p>
          <a:p>
            <a:pPr marL="457200" indent="-457200">
              <a:buFont typeface="+mj-lt"/>
              <a:buAutoNum type="arabicPeriod" startAt="4"/>
            </a:pPr>
            <a:r>
              <a:rPr lang="en-US" sz="2400" dirty="0" smtClean="0"/>
              <a:t>In </a:t>
            </a:r>
            <a:r>
              <a:rPr lang="en-US" sz="2400" dirty="0"/>
              <a:t>the File name box, type </a:t>
            </a:r>
            <a:r>
              <a:rPr lang="en-US" sz="2400" dirty="0" smtClean="0"/>
              <a:t/>
            </a:r>
            <a:br>
              <a:rPr lang="en-US" sz="2400" dirty="0" smtClean="0"/>
            </a:br>
            <a:r>
              <a:rPr lang="en-US" sz="2400" b="1" dirty="0" smtClean="0"/>
              <a:t>HR </a:t>
            </a:r>
            <a:r>
              <a:rPr lang="en-US" sz="2400" b="1" dirty="0"/>
              <a:t>XPS</a:t>
            </a:r>
            <a:r>
              <a:rPr lang="en-US" sz="2400" dirty="0"/>
              <a:t>.</a:t>
            </a:r>
          </a:p>
          <a:p>
            <a:pPr marL="457200" indent="-457200">
              <a:buFont typeface="+mj-lt"/>
              <a:buAutoNum type="arabicPeriod" startAt="4"/>
            </a:pPr>
            <a:r>
              <a:rPr lang="en-US" sz="2400" dirty="0" smtClean="0"/>
              <a:t>Click </a:t>
            </a:r>
            <a:r>
              <a:rPr lang="en-US" sz="2400" b="1" dirty="0"/>
              <a:t>Options</a:t>
            </a:r>
            <a:r>
              <a:rPr lang="en-US" sz="2400" dirty="0"/>
              <a:t>. The Option</a:t>
            </a:r>
            <a:r>
              <a:rPr lang="en-US" sz="2400" b="1" dirty="0"/>
              <a:t>s</a:t>
            </a:r>
            <a:r>
              <a:rPr lang="en-US" sz="2400" dirty="0"/>
              <a:t> </a:t>
            </a:r>
            <a:r>
              <a:rPr lang="en-US" sz="2400" dirty="0" smtClean="0"/>
              <a:t/>
            </a:r>
            <a:br>
              <a:rPr lang="en-US" sz="2400" dirty="0" smtClean="0"/>
            </a:br>
            <a:r>
              <a:rPr lang="en-US" sz="2400" dirty="0" smtClean="0"/>
              <a:t>dialog </a:t>
            </a:r>
            <a:r>
              <a:rPr lang="en-US" sz="2400" dirty="0"/>
              <a:t>box opens, as shown </a:t>
            </a:r>
            <a:r>
              <a:rPr lang="en-US" sz="2400" dirty="0" smtClean="0"/>
              <a:t/>
            </a:r>
            <a:br>
              <a:rPr lang="en-US" sz="2400" dirty="0" smtClean="0"/>
            </a:br>
            <a:r>
              <a:rPr lang="en-US" sz="2400" dirty="0" smtClean="0"/>
              <a:t>at right.</a:t>
            </a:r>
            <a:endParaRPr lang="en-US" sz="2400" dirty="0"/>
          </a:p>
          <a:p>
            <a:pPr marL="457200" indent="-457200">
              <a:buFont typeface="+mj-lt"/>
              <a:buAutoNum type="arabicPeriod" startAt="4"/>
            </a:pPr>
            <a:r>
              <a:rPr lang="en-US" sz="2400" dirty="0" smtClean="0"/>
              <a:t>Mark </a:t>
            </a:r>
            <a:r>
              <a:rPr lang="en-US" sz="2400" dirty="0"/>
              <a:t>the </a:t>
            </a:r>
            <a:r>
              <a:rPr lang="en-US" sz="2400" b="1" dirty="0"/>
              <a:t>Frame slides</a:t>
            </a:r>
            <a:r>
              <a:rPr lang="en-US" sz="2400" dirty="0"/>
              <a:t> </a:t>
            </a:r>
            <a:r>
              <a:rPr lang="en-US" sz="2400" dirty="0" smtClean="0"/>
              <a:t>check </a:t>
            </a:r>
            <a:br>
              <a:rPr lang="en-US" sz="2400" dirty="0" smtClean="0"/>
            </a:br>
            <a:r>
              <a:rPr lang="en-US" sz="2400" dirty="0" smtClean="0"/>
              <a:t>box </a:t>
            </a:r>
            <a:r>
              <a:rPr lang="en-US" sz="2400" dirty="0"/>
              <a:t>to add an outline frame </a:t>
            </a:r>
            <a:r>
              <a:rPr lang="en-US" sz="2400" dirty="0" smtClean="0"/>
              <a:t/>
            </a:r>
            <a:br>
              <a:rPr lang="en-US" sz="2400" dirty="0" smtClean="0"/>
            </a:br>
            <a:r>
              <a:rPr lang="en-US" sz="2400" dirty="0" smtClean="0"/>
              <a:t>around </a:t>
            </a:r>
            <a:r>
              <a:rPr lang="en-US" sz="2400" dirty="0"/>
              <a:t>each picture</a:t>
            </a:r>
            <a:r>
              <a:rPr lang="en-US" sz="2400" dirty="0" smtClean="0"/>
              <a:t>.</a:t>
            </a:r>
            <a:endParaRPr lang="en-US" sz="2400" dirty="0"/>
          </a:p>
        </p:txBody>
      </p:sp>
      <p:pic>
        <p:nvPicPr>
          <p:cNvPr id="2" name="Picture 1" descr="10.1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8064" y="2564904"/>
            <a:ext cx="3218180" cy="2944292"/>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Save a Presentation as an XPS File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9"/>
            </a:pPr>
            <a:r>
              <a:rPr lang="en-US" sz="2400" dirty="0" smtClean="0"/>
              <a:t>Clear </a:t>
            </a:r>
            <a:r>
              <a:rPr lang="en-US" sz="2400" dirty="0"/>
              <a:t>the </a:t>
            </a:r>
            <a:r>
              <a:rPr lang="en-US" sz="2400" b="1" dirty="0"/>
              <a:t>Document properties</a:t>
            </a:r>
            <a:r>
              <a:rPr lang="en-US" sz="2400" dirty="0"/>
              <a:t> check box so that the XPS file does not include the document properties.</a:t>
            </a:r>
          </a:p>
          <a:p>
            <a:pPr marL="457200" indent="-457200">
              <a:buFont typeface="+mj-lt"/>
              <a:buAutoNum type="arabicPeriod" startAt="9"/>
            </a:pPr>
            <a:r>
              <a:rPr lang="en-US" sz="2400" b="1" dirty="0" smtClean="0"/>
              <a:t> </a:t>
            </a:r>
            <a:r>
              <a:rPr lang="en-US" sz="2400" dirty="0" smtClean="0"/>
              <a:t>Click </a:t>
            </a:r>
            <a:r>
              <a:rPr lang="en-US" sz="2400" b="1" dirty="0"/>
              <a:t>OK</a:t>
            </a:r>
            <a:r>
              <a:rPr lang="en-US" sz="2400" dirty="0"/>
              <a:t>. You return to the Publish as PDF or XPS</a:t>
            </a:r>
            <a:r>
              <a:rPr lang="en-US" sz="2400" b="1" dirty="0"/>
              <a:t> </a:t>
            </a:r>
            <a:r>
              <a:rPr lang="en-US" sz="2400" dirty="0"/>
              <a:t>dialog box.</a:t>
            </a:r>
          </a:p>
          <a:p>
            <a:pPr marL="457200" indent="-457200">
              <a:buFont typeface="+mj-lt"/>
              <a:buAutoNum type="arabicPeriod" startAt="9"/>
            </a:pPr>
            <a:r>
              <a:rPr lang="en-US" sz="2400" b="1" dirty="0" smtClean="0"/>
              <a:t> </a:t>
            </a:r>
            <a:r>
              <a:rPr lang="en-US" sz="2400" dirty="0" smtClean="0"/>
              <a:t>Click </a:t>
            </a:r>
            <a:r>
              <a:rPr lang="en-US" sz="2400" b="1" dirty="0"/>
              <a:t>Publish</a:t>
            </a:r>
            <a:r>
              <a:rPr lang="en-US" sz="2400" dirty="0"/>
              <a:t>. The presentation opens in the </a:t>
            </a:r>
            <a:r>
              <a:rPr lang="en-US" sz="2400" b="1" dirty="0"/>
              <a:t>XPS Viewer</a:t>
            </a:r>
            <a:r>
              <a:rPr lang="en-US" sz="2400" dirty="0"/>
              <a:t> utility. This utility comes free with Windows Vista and higher versions.</a:t>
            </a:r>
          </a:p>
          <a:p>
            <a:pPr marL="457200" indent="-457200">
              <a:buFont typeface="+mj-lt"/>
              <a:buAutoNum type="arabicPeriod" startAt="9"/>
            </a:pPr>
            <a:r>
              <a:rPr lang="en-US" sz="2400" b="1" dirty="0" smtClean="0"/>
              <a:t> </a:t>
            </a:r>
            <a:r>
              <a:rPr lang="en-US" sz="2400" dirty="0" smtClean="0"/>
              <a:t>Scroll </a:t>
            </a:r>
            <a:r>
              <a:rPr lang="en-US" sz="2400" dirty="0"/>
              <a:t>through the presentation in the XPS Viewer, and then </a:t>
            </a:r>
            <a:r>
              <a:rPr lang="en-US" sz="2400" b="1" dirty="0"/>
              <a:t>CLOSE</a:t>
            </a:r>
            <a:r>
              <a:rPr lang="en-US" sz="2400" dirty="0"/>
              <a:t> the XPS Viewer window.</a:t>
            </a:r>
          </a:p>
          <a:p>
            <a:r>
              <a:rPr lang="en-US" sz="2400" b="1" dirty="0" smtClean="0"/>
              <a:t> LEAVE</a:t>
            </a:r>
            <a:r>
              <a:rPr lang="en-US" sz="2400" dirty="0" smtClean="0"/>
              <a:t> </a:t>
            </a:r>
            <a:r>
              <a:rPr lang="en-US" sz="2400" dirty="0"/>
              <a:t>the </a:t>
            </a:r>
            <a:r>
              <a:rPr lang="en-US" sz="2400" b="1" i="1" dirty="0"/>
              <a:t>HR Review Final</a:t>
            </a:r>
            <a:r>
              <a:rPr lang="en-US" sz="2400" dirty="0"/>
              <a:t> presentation file open to use in the next exercise</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Save a Presentation as an XPS File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i="1" dirty="0"/>
              <a:t>XPS</a:t>
            </a:r>
            <a:r>
              <a:rPr lang="en-US" sz="2400" dirty="0"/>
              <a:t> is a Microsoft page layout format, and XPS documents can only be viewed using the XPS Viewer utility. This utility comes free with Windows Vista and Windows 7, and is available for free download from Microsoft for other operating systems. </a:t>
            </a:r>
            <a:endParaRPr lang="en-US" sz="2400" dirty="0" smtClean="0"/>
          </a:p>
          <a:p>
            <a:r>
              <a:rPr lang="en-US" sz="2400" b="1" i="1" dirty="0" smtClean="0"/>
              <a:t>PDF</a:t>
            </a:r>
            <a:r>
              <a:rPr lang="en-US" sz="2400" dirty="0" smtClean="0"/>
              <a:t> </a:t>
            </a:r>
            <a:r>
              <a:rPr lang="en-US" sz="2400" dirty="0"/>
              <a:t>is an Adobe page layout format, and can be viewed using a free utility called Adobe Reader (available for most operating systems) or a full-featured commercial program called Adobe Acrobat. </a:t>
            </a:r>
            <a:endParaRPr lang="en-US" sz="2400" dirty="0" smtClean="0"/>
          </a:p>
          <a:p>
            <a:r>
              <a:rPr lang="en-US" sz="2400" dirty="0" smtClean="0"/>
              <a:t>PDF </a:t>
            </a:r>
            <a:r>
              <a:rPr lang="en-US" sz="2400" dirty="0"/>
              <a:t>and XPS are roughly equivalent in their functionality; choose which one to use based on what software you think your target audience has. </a:t>
            </a:r>
          </a:p>
        </p:txBody>
      </p:sp>
    </p:spTree>
    <p:extLst>
      <p:ext uri="{BB962C8B-B14F-4D97-AF65-F5344CB8AC3E}">
        <p14:creationId xmlns:p14="http://schemas.microsoft.com/office/powerpoint/2010/main" val="245066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Saving a Presentation as an Outline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dirty="0"/>
              <a:t>text from a presentation can be exported as a text-only outline that you can open in Word, or in any application that supports the </a:t>
            </a:r>
            <a:r>
              <a:rPr lang="en-US" sz="2400" b="1" i="1" dirty="0"/>
              <a:t>Rich Text Format (.rtf)</a:t>
            </a:r>
            <a:r>
              <a:rPr lang="en-US" sz="2400" dirty="0"/>
              <a:t> file type. Rich text format is a generic file format that is compatible with almost all word-processing programs. </a:t>
            </a:r>
            <a:endParaRPr lang="en-US" sz="2400" dirty="0" smtClean="0"/>
          </a:p>
          <a:p>
            <a:r>
              <a:rPr lang="en-US" sz="2400" dirty="0" smtClean="0"/>
              <a:t>Exporting </a:t>
            </a:r>
            <a:r>
              <a:rPr lang="en-US" sz="2400" dirty="0"/>
              <a:t>text as an outline can be useful if you need to repurpose the text from a presentation for a different situation, say using the headings from a presentation as the basis for a report. </a:t>
            </a:r>
            <a:endParaRPr lang="en-US" sz="2400" dirty="0" smtClean="0"/>
          </a:p>
          <a:p>
            <a:r>
              <a:rPr lang="en-US" sz="2400" dirty="0" smtClean="0"/>
              <a:t>In </a:t>
            </a:r>
            <a:r>
              <a:rPr lang="en-US" sz="2400" dirty="0" smtClean="0"/>
              <a:t>the following exercise, </a:t>
            </a:r>
            <a:r>
              <a:rPr lang="en-US" sz="2400" dirty="0"/>
              <a:t>you save a presentation as an outline</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Save a </a:t>
            </a:r>
            <a:r>
              <a:rPr lang="en-US" b="1" dirty="0" smtClean="0"/>
              <a:t/>
            </a:r>
            <a:br>
              <a:rPr lang="en-US" b="1" dirty="0" smtClean="0"/>
            </a:br>
            <a:r>
              <a:rPr lang="en-US" b="1" dirty="0" smtClean="0"/>
              <a:t>Presentation </a:t>
            </a:r>
            <a:r>
              <a:rPr lang="en-US" b="1" dirty="0"/>
              <a:t>as an Outline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HR Review Final</a:t>
            </a:r>
            <a:r>
              <a:rPr lang="en-US" sz="2400" dirty="0"/>
              <a:t> presentation that is still open from the previous exercise.</a:t>
            </a:r>
          </a:p>
          <a:p>
            <a:pPr marL="457200" indent="-457200">
              <a:buFont typeface="+mj-lt"/>
              <a:buAutoNum type="arabicPeriod"/>
            </a:pPr>
            <a:r>
              <a:rPr lang="en-US" sz="2400" dirty="0" smtClean="0"/>
              <a:t>Click </a:t>
            </a:r>
            <a:r>
              <a:rPr lang="en-US" sz="2400" dirty="0"/>
              <a:t>the </a:t>
            </a:r>
            <a:r>
              <a:rPr lang="en-US" sz="2400" b="1" dirty="0"/>
              <a:t>File</a:t>
            </a:r>
            <a:r>
              <a:rPr lang="en-US" sz="2400" dirty="0"/>
              <a:t> tab, and click </a:t>
            </a:r>
            <a:r>
              <a:rPr lang="en-US" sz="2400" b="1" dirty="0"/>
              <a:t>Save As.</a:t>
            </a:r>
            <a:endParaRPr lang="en-US" sz="2400" dirty="0"/>
          </a:p>
          <a:p>
            <a:pPr marL="457200" indent="-457200">
              <a:buFont typeface="+mj-lt"/>
              <a:buAutoNum type="arabicPeriod"/>
            </a:pPr>
            <a:r>
              <a:rPr lang="en-US" sz="2400" dirty="0" smtClean="0"/>
              <a:t>Open </a:t>
            </a:r>
            <a:r>
              <a:rPr lang="en-US" sz="2400" dirty="0"/>
              <a:t>the </a:t>
            </a:r>
            <a:r>
              <a:rPr lang="en-US" sz="2400" b="1" dirty="0"/>
              <a:t>Save as type</a:t>
            </a:r>
            <a:r>
              <a:rPr lang="en-US" sz="2400" dirty="0"/>
              <a:t> drop-down list and click </a:t>
            </a:r>
            <a:r>
              <a:rPr lang="en-US" sz="2400" b="1" dirty="0"/>
              <a:t>Outline/RTF</a:t>
            </a:r>
            <a:r>
              <a:rPr lang="en-US" sz="2400" dirty="0"/>
              <a:t>.</a:t>
            </a:r>
          </a:p>
          <a:p>
            <a:pPr marL="457200" indent="-457200">
              <a:buFont typeface="+mj-lt"/>
              <a:buAutoNum type="arabicPeriod"/>
            </a:pPr>
            <a:r>
              <a:rPr lang="en-US" sz="2400" dirty="0" smtClean="0"/>
              <a:t>In </a:t>
            </a:r>
            <a:r>
              <a:rPr lang="en-US" sz="2400" dirty="0"/>
              <a:t>the File name box, type </a:t>
            </a:r>
            <a:r>
              <a:rPr lang="en-US" sz="2400" b="1" dirty="0"/>
              <a:t>Outline</a:t>
            </a:r>
            <a:r>
              <a:rPr lang="en-US" sz="2400" dirty="0"/>
              <a:t>.</a:t>
            </a:r>
          </a:p>
          <a:p>
            <a:pPr marL="457200" indent="-457200">
              <a:buFont typeface="+mj-lt"/>
              <a:buAutoNum type="arabicPeriod"/>
            </a:pPr>
            <a:r>
              <a:rPr lang="en-US" sz="2400" dirty="0" smtClean="0"/>
              <a:t>Click </a:t>
            </a:r>
            <a:r>
              <a:rPr lang="en-US" sz="2400" b="1" dirty="0"/>
              <a:t>Save</a:t>
            </a:r>
            <a:r>
              <a:rPr lang="en-US" sz="2400" dirty="0"/>
              <a:t>. The file is saved.</a:t>
            </a:r>
          </a:p>
          <a:p>
            <a:pPr marL="457200" indent="-457200">
              <a:buFont typeface="+mj-lt"/>
              <a:buAutoNum type="arabicPeriod"/>
            </a:pPr>
            <a:r>
              <a:rPr lang="en-US" sz="2400" dirty="0" smtClean="0"/>
              <a:t>In </a:t>
            </a:r>
            <a:r>
              <a:rPr lang="en-US" sz="2400" dirty="0"/>
              <a:t>Windows, navigate to the location where you saved the Outline.rtf file, and </a:t>
            </a:r>
            <a:r>
              <a:rPr lang="en-US" sz="2400" b="1" dirty="0"/>
              <a:t>double-click it</a:t>
            </a:r>
            <a:r>
              <a:rPr lang="en-US" sz="2400" dirty="0"/>
              <a:t> to open it in the application set as the default for RTF files on your system. (This is probably Microsoft Word.</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Save a </a:t>
            </a:r>
            <a:br>
              <a:rPr lang="en-US" b="1" dirty="0"/>
            </a:br>
            <a:r>
              <a:rPr lang="en-US" b="1" dirty="0"/>
              <a:t>Presentation as an Outline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Switch </a:t>
            </a:r>
            <a:r>
              <a:rPr lang="en-US" sz="2400" dirty="0"/>
              <a:t>to </a:t>
            </a:r>
            <a:r>
              <a:rPr lang="en-US" sz="2400" b="1" dirty="0"/>
              <a:t>Outline</a:t>
            </a:r>
            <a:r>
              <a:rPr lang="en-US" sz="2400" dirty="0"/>
              <a:t> view </a:t>
            </a:r>
            <a:br>
              <a:rPr lang="en-US" sz="2400" dirty="0"/>
            </a:br>
            <a:r>
              <a:rPr lang="en-US" sz="2400" dirty="0" smtClean="0"/>
              <a:t>in </a:t>
            </a:r>
            <a:r>
              <a:rPr lang="en-US" sz="2400" dirty="0"/>
              <a:t>the application. </a:t>
            </a:r>
            <a:r>
              <a:rPr lang="en-US" sz="2400" dirty="0" smtClean="0"/>
              <a:t/>
            </a:r>
            <a:br>
              <a:rPr lang="en-US" sz="2400" dirty="0" smtClean="0"/>
            </a:br>
            <a:r>
              <a:rPr lang="en-US" sz="2400" dirty="0" smtClean="0"/>
              <a:t>(</a:t>
            </a:r>
            <a:r>
              <a:rPr lang="en-US" sz="2400" dirty="0"/>
              <a:t>In Word, the command </a:t>
            </a:r>
            <a:r>
              <a:rPr lang="en-US" sz="2400" dirty="0" smtClean="0"/>
              <a:t/>
            </a:r>
            <a:br>
              <a:rPr lang="en-US" sz="2400" dirty="0" smtClean="0"/>
            </a:br>
            <a:r>
              <a:rPr lang="en-US" sz="2400" dirty="0" smtClean="0"/>
              <a:t>is </a:t>
            </a:r>
            <a:r>
              <a:rPr lang="en-US" sz="2400" dirty="0"/>
              <a:t>View, Outline.) </a:t>
            </a:r>
            <a:r>
              <a:rPr lang="en-US" sz="2400" dirty="0" smtClean="0"/>
              <a:t>The </a:t>
            </a:r>
            <a:br>
              <a:rPr lang="en-US" sz="2400" dirty="0" smtClean="0"/>
            </a:br>
            <a:r>
              <a:rPr lang="en-US" sz="2400" dirty="0" smtClean="0"/>
              <a:t>figure at right </a:t>
            </a:r>
            <a:r>
              <a:rPr lang="en-US" sz="2400" dirty="0"/>
              <a:t>shows </a:t>
            </a:r>
            <a:r>
              <a:rPr lang="en-US" sz="2400" dirty="0" smtClean="0"/>
              <a:t/>
            </a:r>
            <a:br>
              <a:rPr lang="en-US" sz="2400" dirty="0" smtClean="0"/>
            </a:br>
            <a:r>
              <a:rPr lang="en-US" sz="2400" dirty="0" smtClean="0"/>
              <a:t>the </a:t>
            </a:r>
            <a:r>
              <a:rPr lang="en-US" sz="2400" dirty="0"/>
              <a:t>file opened in Word </a:t>
            </a:r>
            <a:r>
              <a:rPr lang="en-US" sz="2400" dirty="0" smtClean="0"/>
              <a:t/>
            </a:r>
            <a:br>
              <a:rPr lang="en-US" sz="2400" dirty="0" smtClean="0"/>
            </a:br>
            <a:r>
              <a:rPr lang="en-US" sz="2400" dirty="0" smtClean="0"/>
              <a:t>and </a:t>
            </a:r>
            <a:r>
              <a:rPr lang="en-US" sz="2400" dirty="0"/>
              <a:t>displayed in Outline </a:t>
            </a:r>
            <a:r>
              <a:rPr lang="en-US" sz="2400" dirty="0" smtClean="0"/>
              <a:t/>
            </a:r>
            <a:br>
              <a:rPr lang="en-US" sz="2400" dirty="0" smtClean="0"/>
            </a:br>
            <a:r>
              <a:rPr lang="en-US" sz="2400" dirty="0" smtClean="0"/>
              <a:t>view</a:t>
            </a:r>
            <a:r>
              <a:rPr lang="en-US" sz="2400" dirty="0"/>
              <a:t>.</a:t>
            </a:r>
          </a:p>
          <a:p>
            <a:pPr marL="457200" indent="-457200">
              <a:buFont typeface="+mj-lt"/>
              <a:buAutoNum type="arabicPeriod" startAt="6"/>
            </a:pPr>
            <a:r>
              <a:rPr lang="en-US" sz="2400" dirty="0" smtClean="0"/>
              <a:t>Scroll </a:t>
            </a:r>
            <a:r>
              <a:rPr lang="en-US" sz="2400" dirty="0"/>
              <a:t>through the </a:t>
            </a:r>
            <a:r>
              <a:rPr lang="en-US" sz="2400" dirty="0" smtClean="0"/>
              <a:t/>
            </a:r>
            <a:br>
              <a:rPr lang="en-US" sz="2400" dirty="0" smtClean="0"/>
            </a:br>
            <a:r>
              <a:rPr lang="en-US" sz="2400" dirty="0" smtClean="0"/>
              <a:t>outline </a:t>
            </a:r>
            <a:r>
              <a:rPr lang="en-US" sz="2400" dirty="0"/>
              <a:t>to review how it was exported. Then close the application.</a:t>
            </a:r>
          </a:p>
          <a:p>
            <a:r>
              <a:rPr lang="en-US" sz="2400" b="1" dirty="0"/>
              <a:t>LEAVE</a:t>
            </a:r>
            <a:r>
              <a:rPr lang="en-US" sz="2400" dirty="0"/>
              <a:t> the presentation file open to use in the next exercise</a:t>
            </a:r>
            <a:r>
              <a:rPr lang="en-US" sz="2400" dirty="0" smtClean="0"/>
              <a:t>.</a:t>
            </a:r>
            <a:endParaRPr lang="en-US" sz="2400" dirty="0"/>
          </a:p>
        </p:txBody>
      </p:sp>
      <p:pic>
        <p:nvPicPr>
          <p:cNvPr id="2" name="Picture 1" descr="10.16.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9952" y="1628800"/>
            <a:ext cx="4292848" cy="3231694"/>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Save a </a:t>
            </a:r>
            <a:br>
              <a:rPr lang="en-US" b="1" dirty="0"/>
            </a:br>
            <a:r>
              <a:rPr lang="en-US" b="1" dirty="0"/>
              <a:t>Presentation as an Outline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Text exported as an outline from PowerPoint does not include text in </a:t>
            </a:r>
            <a:r>
              <a:rPr lang="en-US" sz="2400" dirty="0" smtClean="0"/>
              <a:t>manually placed </a:t>
            </a:r>
            <a:r>
              <a:rPr lang="en-US" sz="2400" dirty="0"/>
              <a:t>text boxes, or text typed into shapes. Therefore, be careful not to lose essential content when exporting as an outline. </a:t>
            </a:r>
            <a:endParaRPr lang="en-US" sz="2400" dirty="0" smtClean="0"/>
          </a:p>
          <a:p>
            <a:r>
              <a:rPr lang="en-US" sz="2400" dirty="0" smtClean="0"/>
              <a:t>You </a:t>
            </a:r>
            <a:r>
              <a:rPr lang="en-US" sz="2400" dirty="0"/>
              <a:t>may need to edit the outline afterwards in Word or another word processing program to add important text back in.</a:t>
            </a:r>
          </a:p>
          <a:p>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Saving a Presentation as an </a:t>
            </a:r>
            <a:r>
              <a:rPr lang="en-US" b="1" dirty="0" smtClean="0"/>
              <a:t/>
            </a:r>
            <a:br>
              <a:rPr lang="en-US" b="1" dirty="0" smtClean="0"/>
            </a:br>
            <a:r>
              <a:rPr lang="en-US" b="1" dirty="0" smtClean="0"/>
              <a:t>OpenDocument </a:t>
            </a:r>
            <a:r>
              <a:rPr lang="en-US" b="1" dirty="0"/>
              <a:t>Presentation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300" b="1" i="1" dirty="0" smtClean="0"/>
              <a:t>OpenDocument</a:t>
            </a:r>
            <a:r>
              <a:rPr lang="en-US" sz="2300" dirty="0" smtClean="0"/>
              <a:t> </a:t>
            </a:r>
            <a:r>
              <a:rPr lang="en-US" sz="2300" dirty="0"/>
              <a:t>is a standard format that many applications, including free Office suites online such as OpenOffice, use to ensure compatibility between programs. If you are going to share PowerPoint files with others who may use one of these applications, you may want to save your work in OpenDocument format. </a:t>
            </a:r>
            <a:endParaRPr lang="en-US" sz="2300" dirty="0" smtClean="0"/>
          </a:p>
          <a:p>
            <a:r>
              <a:rPr lang="en-US" sz="2300" dirty="0" smtClean="0"/>
              <a:t>Some </a:t>
            </a:r>
            <a:r>
              <a:rPr lang="en-US" sz="2300" dirty="0"/>
              <a:t>of the features of PowerPoint 2010 may not translate to the OpenDocument version, such as certain transitions and object types. In most cases, special object types will be converted to regular graphics when saved in OpenDocument format, such as SmartArt. </a:t>
            </a:r>
            <a:endParaRPr lang="en-US" sz="2300" dirty="0" smtClean="0"/>
          </a:p>
          <a:p>
            <a:r>
              <a:rPr lang="en-US" sz="2300" dirty="0" smtClean="0"/>
              <a:t>In </a:t>
            </a:r>
            <a:r>
              <a:rPr lang="en-US" sz="2300" dirty="0" smtClean="0"/>
              <a:t>the following exercise, </a:t>
            </a:r>
            <a:r>
              <a:rPr lang="en-US" sz="2300" dirty="0"/>
              <a:t>you save a presentation in OpenDocument format</a:t>
            </a:r>
            <a:r>
              <a:rPr lang="en-US" sz="23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Viewing Comments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Use </a:t>
            </a:r>
            <a:r>
              <a:rPr lang="en-US" sz="2400" dirty="0"/>
              <a:t>the Show Markup button on the Review tab to show or hide comments. </a:t>
            </a:r>
            <a:endParaRPr lang="en-US" sz="2400" dirty="0" smtClean="0"/>
          </a:p>
          <a:p>
            <a:r>
              <a:rPr lang="en-US" sz="2400" b="1" i="1" dirty="0" smtClean="0"/>
              <a:t>Markup</a:t>
            </a:r>
            <a:r>
              <a:rPr lang="en-US" sz="2400" dirty="0" smtClean="0"/>
              <a:t> </a:t>
            </a:r>
            <a:r>
              <a:rPr lang="en-US" sz="2400" dirty="0"/>
              <a:t>refers to both comments and marked changes in the file, but in this section we deal only with comments</a:t>
            </a:r>
            <a:r>
              <a:rPr lang="en-US" sz="2400" dirty="0" smtClean="0"/>
              <a:t>.</a:t>
            </a:r>
          </a:p>
          <a:p>
            <a:r>
              <a:rPr lang="en-US" sz="2400" dirty="0" smtClean="0"/>
              <a:t>The </a:t>
            </a:r>
            <a:r>
              <a:rPr lang="en-US" sz="2400" dirty="0"/>
              <a:t>Next and Previous buttons make it easy to jump from comment to comment in a presentation. </a:t>
            </a:r>
            <a:endParaRPr lang="en-US" sz="2400" dirty="0" smtClean="0"/>
          </a:p>
          <a:p>
            <a:r>
              <a:rPr lang="en-US" sz="2400" dirty="0" smtClean="0"/>
              <a:t>In </a:t>
            </a:r>
            <a:r>
              <a:rPr lang="en-US" sz="2400" dirty="0" smtClean="0"/>
              <a:t>the following exercise, </a:t>
            </a:r>
            <a:r>
              <a:rPr lang="en-US" sz="2400" dirty="0"/>
              <a:t>you view the comments in a presentation</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Save a Presentation </a:t>
            </a:r>
            <a:r>
              <a:rPr lang="en-US" b="1" dirty="0" smtClean="0"/>
              <a:t/>
            </a:r>
            <a:br>
              <a:rPr lang="en-US" b="1" dirty="0" smtClean="0"/>
            </a:br>
            <a:r>
              <a:rPr lang="en-US" b="1" dirty="0" smtClean="0"/>
              <a:t>in </a:t>
            </a:r>
            <a:r>
              <a:rPr lang="en-US" b="1" dirty="0"/>
              <a:t>OpenDocument Format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HR Review Final</a:t>
            </a:r>
            <a:r>
              <a:rPr lang="en-US" sz="2400" dirty="0"/>
              <a:t> presentation that is still open from the previous exercise.</a:t>
            </a:r>
          </a:p>
          <a:p>
            <a:pPr marL="457200" indent="-457200">
              <a:buFont typeface="+mj-lt"/>
              <a:buAutoNum type="arabicPeriod"/>
            </a:pPr>
            <a:r>
              <a:rPr lang="en-US" sz="2400" dirty="0" smtClean="0"/>
              <a:t>Click </a:t>
            </a:r>
            <a:r>
              <a:rPr lang="en-US" sz="2400" dirty="0"/>
              <a:t>the </a:t>
            </a:r>
            <a:r>
              <a:rPr lang="en-US" sz="2400" b="1" dirty="0"/>
              <a:t>File</a:t>
            </a:r>
            <a:r>
              <a:rPr lang="en-US" sz="2400" dirty="0"/>
              <a:t> tab, and click </a:t>
            </a:r>
            <a:r>
              <a:rPr lang="en-US" sz="2400" b="1" dirty="0"/>
              <a:t>Save As.</a:t>
            </a:r>
            <a:endParaRPr lang="en-US" sz="2400" dirty="0"/>
          </a:p>
          <a:p>
            <a:pPr marL="457200" indent="-457200">
              <a:buFont typeface="+mj-lt"/>
              <a:buAutoNum type="arabicPeriod"/>
            </a:pPr>
            <a:r>
              <a:rPr lang="en-US" sz="2400" dirty="0" smtClean="0"/>
              <a:t>Open </a:t>
            </a:r>
            <a:r>
              <a:rPr lang="en-US" sz="2400" dirty="0"/>
              <a:t>the </a:t>
            </a:r>
            <a:r>
              <a:rPr lang="en-US" sz="2400" b="1" dirty="0"/>
              <a:t>Save as type</a:t>
            </a:r>
            <a:r>
              <a:rPr lang="en-US" sz="2400" dirty="0"/>
              <a:t> drop-down list and click </a:t>
            </a:r>
            <a:r>
              <a:rPr lang="en-US" sz="2400" b="1" dirty="0"/>
              <a:t>OpenDocument Presentation.</a:t>
            </a:r>
            <a:endParaRPr lang="en-US" sz="2400" dirty="0"/>
          </a:p>
          <a:p>
            <a:pPr marL="457200" indent="-457200">
              <a:buFont typeface="+mj-lt"/>
              <a:buAutoNum type="arabicPeriod"/>
            </a:pPr>
            <a:r>
              <a:rPr lang="en-US" sz="2400" dirty="0" smtClean="0"/>
              <a:t>In </a:t>
            </a:r>
            <a:r>
              <a:rPr lang="en-US" sz="2400" dirty="0"/>
              <a:t>the File name box, type </a:t>
            </a:r>
            <a:r>
              <a:rPr lang="en-US" sz="2400" b="1" dirty="0"/>
              <a:t>HR Open</a:t>
            </a:r>
            <a:r>
              <a:rPr lang="en-US" sz="2400" dirty="0"/>
              <a:t>.</a:t>
            </a:r>
          </a:p>
          <a:p>
            <a:pPr marL="457200" indent="-457200">
              <a:buFont typeface="+mj-lt"/>
              <a:buAutoNum type="arabicPeriod"/>
            </a:pPr>
            <a:r>
              <a:rPr lang="en-US" sz="2400" dirty="0" smtClean="0"/>
              <a:t>Click </a:t>
            </a:r>
            <a:r>
              <a:rPr lang="en-US" sz="2400" b="1" dirty="0"/>
              <a:t>Save</a:t>
            </a:r>
            <a:r>
              <a:rPr lang="en-US" sz="2400" dirty="0"/>
              <a:t>. A warning appears, stating that the file may contain features that are not compatible with this format.</a:t>
            </a:r>
          </a:p>
          <a:p>
            <a:pPr marL="457200" indent="-457200">
              <a:buFont typeface="+mj-lt"/>
              <a:buAutoNum type="arabicPeriod"/>
            </a:pPr>
            <a:r>
              <a:rPr lang="en-US" sz="2400" dirty="0" smtClean="0"/>
              <a:t>Click </a:t>
            </a:r>
            <a:r>
              <a:rPr lang="en-US" sz="2400" b="1" dirty="0"/>
              <a:t>Yes</a:t>
            </a:r>
            <a:r>
              <a:rPr lang="en-US" sz="2400" dirty="0"/>
              <a:t> to confirm. The file is saved.</a:t>
            </a:r>
          </a:p>
          <a:p>
            <a:r>
              <a:rPr lang="en-US" sz="2400" b="1" dirty="0"/>
              <a:t>LEAVE</a:t>
            </a:r>
            <a:r>
              <a:rPr lang="en-US" sz="2400" dirty="0"/>
              <a:t> the presentation file open to use in the next exercise</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Saving a Presentation as a Show</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 </a:t>
            </a:r>
            <a:r>
              <a:rPr lang="en-US" sz="2400" b="1" i="1" dirty="0"/>
              <a:t>PowerPoint show</a:t>
            </a:r>
            <a:r>
              <a:rPr lang="en-US" sz="2400" dirty="0"/>
              <a:t> file is just a regular presentation file except that it opens in Slide Show view by default. </a:t>
            </a:r>
            <a:endParaRPr lang="en-US" sz="2400" dirty="0" smtClean="0"/>
          </a:p>
          <a:p>
            <a:r>
              <a:rPr lang="en-US" sz="2400" dirty="0" smtClean="0"/>
              <a:t>You </a:t>
            </a:r>
            <a:r>
              <a:rPr lang="en-US" sz="2400" dirty="0"/>
              <a:t>may want to distribute a presentation in this format if you expect your recipients to have PowerPoint installed on their PCs, but to be more interested in viewing the show than in editing it. </a:t>
            </a:r>
            <a:endParaRPr lang="en-US" sz="2400" dirty="0" smtClean="0"/>
          </a:p>
          <a:p>
            <a:r>
              <a:rPr lang="en-US" sz="2400" dirty="0" smtClean="0"/>
              <a:t>In </a:t>
            </a:r>
            <a:r>
              <a:rPr lang="en-US" sz="2400" dirty="0" smtClean="0"/>
              <a:t>the following exercise, </a:t>
            </a:r>
            <a:r>
              <a:rPr lang="en-US" sz="2400" dirty="0"/>
              <a:t>you save a presentation as a PowerPoint show</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Save a Presentation as a Show</a:t>
            </a:r>
          </a:p>
        </p:txBody>
      </p:sp>
      <p:sp>
        <p:nvSpPr>
          <p:cNvPr id="21506" name="Rectangle 3"/>
          <p:cNvSpPr>
            <a:spLocks noGrp="1" noChangeArrowheads="1"/>
          </p:cNvSpPr>
          <p:nvPr>
            <p:ph type="body" idx="1"/>
          </p:nvPr>
        </p:nvSpPr>
        <p:spPr>
          <a:xfrm>
            <a:off x="457200" y="1484784"/>
            <a:ext cx="8229600" cy="4876800"/>
          </a:xfrm>
        </p:spPr>
        <p:txBody>
          <a:bodyPr/>
          <a:lstStyle/>
          <a:p>
            <a:r>
              <a:rPr lang="en-US" sz="2300" b="1" dirty="0" smtClean="0"/>
              <a:t>USE</a:t>
            </a:r>
            <a:r>
              <a:rPr lang="en-US" sz="2300" dirty="0" smtClean="0"/>
              <a:t> </a:t>
            </a:r>
            <a:r>
              <a:rPr lang="en-US" sz="2300" dirty="0"/>
              <a:t>the </a:t>
            </a:r>
            <a:r>
              <a:rPr lang="en-US" sz="2300" b="1" i="1" dirty="0"/>
              <a:t>HR Review Final</a:t>
            </a:r>
            <a:r>
              <a:rPr lang="en-US" sz="2300" dirty="0"/>
              <a:t> presentation that is still open from the previous exercise.</a:t>
            </a:r>
          </a:p>
          <a:p>
            <a:pPr marL="457200" indent="-457200">
              <a:buFont typeface="+mj-lt"/>
              <a:buAutoNum type="arabicPeriod"/>
            </a:pPr>
            <a:r>
              <a:rPr lang="en-US" sz="2300" dirty="0" smtClean="0"/>
              <a:t>Click </a:t>
            </a:r>
            <a:r>
              <a:rPr lang="en-US" sz="2300" dirty="0"/>
              <a:t>the </a:t>
            </a:r>
            <a:r>
              <a:rPr lang="en-US" sz="2300" b="1" dirty="0"/>
              <a:t>File</a:t>
            </a:r>
            <a:r>
              <a:rPr lang="en-US" sz="2300" dirty="0"/>
              <a:t> tab, and click </a:t>
            </a:r>
            <a:r>
              <a:rPr lang="en-US" sz="2300" b="1" dirty="0"/>
              <a:t>Save As.</a:t>
            </a:r>
            <a:endParaRPr lang="en-US" sz="2300" dirty="0"/>
          </a:p>
          <a:p>
            <a:pPr marL="457200" indent="-457200">
              <a:buFont typeface="+mj-lt"/>
              <a:buAutoNum type="arabicPeriod"/>
            </a:pPr>
            <a:r>
              <a:rPr lang="en-US" sz="2300" dirty="0" smtClean="0"/>
              <a:t>Open </a:t>
            </a:r>
            <a:r>
              <a:rPr lang="en-US" sz="2300" dirty="0"/>
              <a:t>the </a:t>
            </a:r>
            <a:r>
              <a:rPr lang="en-US" sz="2300" b="1" dirty="0"/>
              <a:t>Save as type</a:t>
            </a:r>
            <a:r>
              <a:rPr lang="en-US" sz="2300" dirty="0"/>
              <a:t> drop-down list and click </a:t>
            </a:r>
            <a:r>
              <a:rPr lang="en-US" sz="2300" b="1" dirty="0"/>
              <a:t>PowerPoint Show.</a:t>
            </a:r>
            <a:endParaRPr lang="en-US" sz="2300" dirty="0"/>
          </a:p>
          <a:p>
            <a:pPr marL="457200" indent="-457200">
              <a:buFont typeface="+mj-lt"/>
              <a:buAutoNum type="arabicPeriod"/>
            </a:pPr>
            <a:r>
              <a:rPr lang="en-US" sz="2300" dirty="0" smtClean="0"/>
              <a:t>In </a:t>
            </a:r>
            <a:r>
              <a:rPr lang="en-US" sz="2300" dirty="0"/>
              <a:t>the File name box, type </a:t>
            </a:r>
            <a:r>
              <a:rPr lang="en-US" sz="2300" b="1" dirty="0"/>
              <a:t>HR Show</a:t>
            </a:r>
            <a:r>
              <a:rPr lang="en-US" sz="2300" dirty="0"/>
              <a:t>.</a:t>
            </a:r>
          </a:p>
          <a:p>
            <a:pPr marL="457200" indent="-457200">
              <a:buFont typeface="+mj-lt"/>
              <a:buAutoNum type="arabicPeriod"/>
            </a:pPr>
            <a:r>
              <a:rPr lang="en-US" sz="2300" dirty="0" smtClean="0"/>
              <a:t>Click </a:t>
            </a:r>
            <a:r>
              <a:rPr lang="en-US" sz="2300" b="1" dirty="0"/>
              <a:t>Save</a:t>
            </a:r>
            <a:r>
              <a:rPr lang="en-US" sz="2300" dirty="0"/>
              <a:t>. The file is saved in that format, and the new file is open in PowerPoint.</a:t>
            </a:r>
          </a:p>
          <a:p>
            <a:r>
              <a:rPr lang="en-US" sz="2300" b="1" dirty="0"/>
              <a:t>LEAVE</a:t>
            </a:r>
            <a:r>
              <a:rPr lang="en-US" sz="2300" dirty="0"/>
              <a:t> the presentation file open to use in the next exercise.</a:t>
            </a:r>
          </a:p>
          <a:p>
            <a:r>
              <a:rPr lang="en-US" sz="2300" dirty="0"/>
              <a:t>When you save as a PowerPoint Show, nothing changes about the presentation except its file extension: instead of .pptx, it is .ppsx. </a:t>
            </a:r>
          </a:p>
          <a:p>
            <a:endParaRPr lang="en-US" sz="2400" dirty="0"/>
          </a:p>
          <a:p>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Saving a Slide or Object as a Picture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can export individual slides or objects as pictures. </a:t>
            </a:r>
            <a:endParaRPr lang="en-US" sz="2400" dirty="0" smtClean="0"/>
          </a:p>
          <a:p>
            <a:r>
              <a:rPr lang="en-US" sz="2400" dirty="0" smtClean="0"/>
              <a:t>In </a:t>
            </a:r>
            <a:r>
              <a:rPr lang="en-US" sz="2400" dirty="0"/>
              <a:t>the case of a slide, the entire slide becomes a graphic, which you can then use in any application that accepts graphics. </a:t>
            </a:r>
            <a:endParaRPr lang="en-US" sz="2400" dirty="0" smtClean="0"/>
          </a:p>
          <a:p>
            <a:r>
              <a:rPr lang="en-US" sz="2400" dirty="0" smtClean="0"/>
              <a:t>In </a:t>
            </a:r>
            <a:r>
              <a:rPr lang="en-US" sz="2400" dirty="0"/>
              <a:t>the case of an object, that individual object is saved as a graphic in any of a variety of formats you choose. </a:t>
            </a:r>
            <a:endParaRPr lang="en-US" sz="2400" dirty="0" smtClean="0"/>
          </a:p>
          <a:p>
            <a:r>
              <a:rPr lang="en-US" sz="2400" dirty="0" smtClean="0"/>
              <a:t>In </a:t>
            </a:r>
            <a:r>
              <a:rPr lang="en-US" sz="2400" dirty="0" smtClean="0"/>
              <a:t>the following exercise, </a:t>
            </a:r>
            <a:r>
              <a:rPr lang="en-US" sz="2400" dirty="0"/>
              <a:t>you save a slide as a picture</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Step-by-Step: Save a Slide </a:t>
            </a:r>
            <a:br>
              <a:rPr lang="en-US" b="1" dirty="0" smtClean="0"/>
            </a:br>
            <a:r>
              <a:rPr lang="en-US" b="1" dirty="0" smtClean="0"/>
              <a:t>or Object as a Picture</a:t>
            </a:r>
            <a:endParaRPr lang="en-US" b="1" dirty="0"/>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HR Review Final</a:t>
            </a:r>
            <a:r>
              <a:rPr lang="en-US" sz="2400" dirty="0"/>
              <a:t> presentation that is still open from the previous exercise.</a:t>
            </a:r>
          </a:p>
          <a:p>
            <a:pPr marL="457200" indent="-457200">
              <a:buFont typeface="+mj-lt"/>
              <a:buAutoNum type="arabicPeriod"/>
            </a:pPr>
            <a:r>
              <a:rPr lang="en-US" sz="2400" dirty="0" smtClean="0"/>
              <a:t>Go </a:t>
            </a:r>
            <a:r>
              <a:rPr lang="en-US" sz="2400" dirty="0"/>
              <a:t>to slide 3.</a:t>
            </a:r>
          </a:p>
          <a:p>
            <a:pPr marL="457200" indent="-457200">
              <a:buFont typeface="+mj-lt"/>
              <a:buAutoNum type="arabicPeriod"/>
            </a:pPr>
            <a:r>
              <a:rPr lang="en-US" sz="2400" dirty="0" smtClean="0"/>
              <a:t>Click </a:t>
            </a:r>
            <a:r>
              <a:rPr lang="en-US" sz="2400" dirty="0"/>
              <a:t>the </a:t>
            </a:r>
            <a:r>
              <a:rPr lang="en-US" sz="2400" b="1" dirty="0"/>
              <a:t>File</a:t>
            </a:r>
            <a:r>
              <a:rPr lang="en-US" sz="2400" dirty="0"/>
              <a:t> tab, and click </a:t>
            </a:r>
            <a:r>
              <a:rPr lang="en-US" sz="2400" b="1" dirty="0"/>
              <a:t>Save As.</a:t>
            </a:r>
            <a:endParaRPr lang="en-US" sz="2400" dirty="0"/>
          </a:p>
          <a:p>
            <a:pPr marL="457200" indent="-457200">
              <a:buFont typeface="+mj-lt"/>
              <a:buAutoNum type="arabicPeriod"/>
            </a:pPr>
            <a:r>
              <a:rPr lang="en-US" sz="2400" dirty="0" smtClean="0"/>
              <a:t>Open </a:t>
            </a:r>
            <a:r>
              <a:rPr lang="en-US" sz="2400" dirty="0"/>
              <a:t>the </a:t>
            </a:r>
            <a:r>
              <a:rPr lang="en-US" sz="2400" b="1" dirty="0"/>
              <a:t>Save as type</a:t>
            </a:r>
            <a:r>
              <a:rPr lang="en-US" sz="2400" dirty="0"/>
              <a:t> drop-down list and click </a:t>
            </a:r>
            <a:r>
              <a:rPr lang="en-US" sz="2400" b="1" dirty="0"/>
              <a:t>JPEG File Interchange Format</a:t>
            </a:r>
            <a:r>
              <a:rPr lang="en-US" sz="2400" dirty="0"/>
              <a:t>.</a:t>
            </a:r>
          </a:p>
          <a:p>
            <a:pPr marL="457200" indent="-457200">
              <a:buFont typeface="+mj-lt"/>
              <a:buAutoNum type="arabicPeriod"/>
            </a:pPr>
            <a:r>
              <a:rPr lang="en-US" sz="2400" dirty="0" smtClean="0"/>
              <a:t>In </a:t>
            </a:r>
            <a:r>
              <a:rPr lang="en-US" sz="2400" dirty="0"/>
              <a:t>the </a:t>
            </a:r>
            <a:r>
              <a:rPr lang="en-US" sz="2400" b="1" dirty="0"/>
              <a:t>File</a:t>
            </a:r>
            <a:r>
              <a:rPr lang="en-US" sz="2400" dirty="0"/>
              <a:t> name box, type </a:t>
            </a:r>
            <a:r>
              <a:rPr lang="en-US" sz="2400" b="1" dirty="0"/>
              <a:t>Goals Achieved</a:t>
            </a:r>
            <a:r>
              <a:rPr lang="en-US" sz="2400" dirty="0"/>
              <a:t>.</a:t>
            </a:r>
          </a:p>
          <a:p>
            <a:pPr marL="457200" indent="-457200">
              <a:buFont typeface="+mj-lt"/>
              <a:buAutoNum type="arabicPeriod"/>
            </a:pPr>
            <a:r>
              <a:rPr lang="en-US" sz="2400" dirty="0" smtClean="0"/>
              <a:t>Click </a:t>
            </a:r>
            <a:r>
              <a:rPr lang="en-US" sz="2400" b="1" dirty="0"/>
              <a:t>Save</a:t>
            </a:r>
            <a:r>
              <a:rPr lang="en-US" sz="2400" dirty="0"/>
              <a:t>. A dialog box </a:t>
            </a:r>
            <a:r>
              <a:rPr lang="en-US" sz="2400" dirty="0" smtClean="0"/>
              <a:t/>
            </a:r>
            <a:br>
              <a:rPr lang="en-US" sz="2400" dirty="0" smtClean="0"/>
            </a:br>
            <a:r>
              <a:rPr lang="en-US" sz="2400" dirty="0" smtClean="0"/>
              <a:t>prompts </a:t>
            </a:r>
            <a:r>
              <a:rPr lang="en-US" sz="2400" dirty="0"/>
              <a:t>you to choose </a:t>
            </a:r>
            <a:r>
              <a:rPr lang="en-US" sz="2400" dirty="0" smtClean="0"/>
              <a:t/>
            </a:r>
            <a:br>
              <a:rPr lang="en-US" sz="2400" dirty="0" smtClean="0"/>
            </a:br>
            <a:r>
              <a:rPr lang="en-US" sz="2400" dirty="0" smtClean="0"/>
              <a:t>whether </a:t>
            </a:r>
            <a:r>
              <a:rPr lang="en-US" sz="2400" dirty="0"/>
              <a:t>to save every </a:t>
            </a:r>
            <a:r>
              <a:rPr lang="en-US" sz="2400" dirty="0" smtClean="0"/>
              <a:t/>
            </a:r>
            <a:br>
              <a:rPr lang="en-US" sz="2400" dirty="0" smtClean="0"/>
            </a:br>
            <a:r>
              <a:rPr lang="en-US" sz="2400" dirty="0" smtClean="0"/>
              <a:t>slide </a:t>
            </a:r>
            <a:r>
              <a:rPr lang="en-US" sz="2400" dirty="0"/>
              <a:t>or only the current </a:t>
            </a:r>
            <a:r>
              <a:rPr lang="en-US" sz="2400" dirty="0" smtClean="0"/>
              <a:t/>
            </a:r>
            <a:br>
              <a:rPr lang="en-US" sz="2400" dirty="0" smtClean="0"/>
            </a:br>
            <a:r>
              <a:rPr lang="en-US" sz="2400" dirty="0" smtClean="0"/>
              <a:t>slide</a:t>
            </a:r>
            <a:r>
              <a:rPr lang="en-US" sz="2400" dirty="0"/>
              <a:t>. See </a:t>
            </a:r>
            <a:r>
              <a:rPr lang="en-US" sz="2400" dirty="0" smtClean="0"/>
              <a:t>the dialog box above. </a:t>
            </a:r>
            <a:endParaRPr lang="en-US" sz="2400" dirty="0"/>
          </a:p>
        </p:txBody>
      </p:sp>
      <p:pic>
        <p:nvPicPr>
          <p:cNvPr id="2" name="Picture 1" descr="10.1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5976" y="4760952"/>
            <a:ext cx="4163060" cy="1051349"/>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Save a Slide </a:t>
            </a:r>
            <a:br>
              <a:rPr lang="en-US" b="1" dirty="0"/>
            </a:br>
            <a:r>
              <a:rPr lang="en-US" b="1" dirty="0"/>
              <a:t>or Object as a Picture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Click </a:t>
            </a:r>
            <a:r>
              <a:rPr lang="en-US" sz="2400" b="1" dirty="0"/>
              <a:t>Current Slide Only</a:t>
            </a:r>
            <a:r>
              <a:rPr lang="en-US" sz="2400" dirty="0"/>
              <a:t>. The current slide is saved as a graphic with the name you specified.</a:t>
            </a:r>
          </a:p>
          <a:p>
            <a:pPr marL="457200" indent="-457200">
              <a:buFont typeface="+mj-lt"/>
              <a:buAutoNum type="arabicPeriod" startAt="6"/>
            </a:pPr>
            <a:r>
              <a:rPr lang="en-US" sz="2400" dirty="0" smtClean="0"/>
              <a:t>Go </a:t>
            </a:r>
            <a:r>
              <a:rPr lang="en-US" sz="2400" dirty="0"/>
              <a:t>to slide 4.</a:t>
            </a:r>
          </a:p>
          <a:p>
            <a:pPr marL="457200" indent="-457200">
              <a:buFont typeface="+mj-lt"/>
              <a:buAutoNum type="arabicPeriod" startAt="6"/>
            </a:pPr>
            <a:r>
              <a:rPr lang="en-US" sz="2400" dirty="0" smtClean="0"/>
              <a:t>Right</a:t>
            </a:r>
            <a:r>
              <a:rPr lang="en-US" sz="2400" dirty="0"/>
              <a:t>-click </a:t>
            </a:r>
            <a:r>
              <a:rPr lang="en-US" sz="2400" b="1" dirty="0"/>
              <a:t>the photo</a:t>
            </a:r>
            <a:r>
              <a:rPr lang="en-US" sz="2400" dirty="0"/>
              <a:t> and click </a:t>
            </a:r>
            <a:r>
              <a:rPr lang="en-US" sz="2400" b="1" dirty="0"/>
              <a:t>Save as Picture</a:t>
            </a:r>
            <a:r>
              <a:rPr lang="en-US" sz="2400" dirty="0"/>
              <a:t>. The </a:t>
            </a:r>
            <a:r>
              <a:rPr lang="en-US" sz="2400" b="1" dirty="0"/>
              <a:t>Save As Picture</a:t>
            </a:r>
            <a:r>
              <a:rPr lang="en-US" sz="2400" dirty="0"/>
              <a:t> dialog box opens.</a:t>
            </a:r>
          </a:p>
          <a:p>
            <a:pPr marL="457200" indent="-457200">
              <a:buFont typeface="+mj-lt"/>
              <a:buAutoNum type="arabicPeriod" startAt="6"/>
            </a:pPr>
            <a:r>
              <a:rPr lang="en-US" sz="2400" dirty="0" smtClean="0"/>
              <a:t>In </a:t>
            </a:r>
            <a:r>
              <a:rPr lang="en-US" sz="2400" dirty="0"/>
              <a:t>the File name box, type </a:t>
            </a:r>
            <a:r>
              <a:rPr lang="en-US" sz="2400" b="1" dirty="0"/>
              <a:t>Businessman</a:t>
            </a:r>
            <a:r>
              <a:rPr lang="en-US" sz="2400" dirty="0"/>
              <a:t>.</a:t>
            </a:r>
          </a:p>
          <a:p>
            <a:pPr marL="457200" indent="-457200">
              <a:buFont typeface="+mj-lt"/>
              <a:buAutoNum type="arabicPeriod" startAt="6"/>
            </a:pPr>
            <a:r>
              <a:rPr lang="en-US" sz="2400" b="1" dirty="0" smtClean="0"/>
              <a:t> </a:t>
            </a:r>
            <a:r>
              <a:rPr lang="en-US" sz="2400" dirty="0" smtClean="0"/>
              <a:t>Navigate </a:t>
            </a:r>
            <a:r>
              <a:rPr lang="en-US" sz="2400" dirty="0"/>
              <a:t>to the folder where you are storing the files for this lesson. (By default your Pictures folder appears.)</a:t>
            </a:r>
          </a:p>
          <a:p>
            <a:pPr marL="457200" indent="-457200">
              <a:buFont typeface="+mj-lt"/>
              <a:buAutoNum type="arabicPeriod" startAt="6"/>
            </a:pPr>
            <a:r>
              <a:rPr lang="en-US" sz="2400" b="1" dirty="0" smtClean="0"/>
              <a:t> </a:t>
            </a:r>
            <a:r>
              <a:rPr lang="en-US" sz="2400" dirty="0" smtClean="0"/>
              <a:t>Click </a:t>
            </a:r>
            <a:r>
              <a:rPr lang="en-US" sz="2400" b="1" dirty="0"/>
              <a:t>Save</a:t>
            </a:r>
            <a:r>
              <a:rPr lang="en-US" sz="2400" dirty="0"/>
              <a:t>. That photo is saved as a separate graphic.</a:t>
            </a:r>
          </a:p>
          <a:p>
            <a:r>
              <a:rPr lang="en-US" sz="2400" b="1" dirty="0" smtClean="0"/>
              <a:t>LEAVE</a:t>
            </a:r>
            <a:r>
              <a:rPr lang="en-US" sz="2400" dirty="0" smtClean="0"/>
              <a:t> </a:t>
            </a:r>
            <a:r>
              <a:rPr lang="en-US" sz="2400" dirty="0"/>
              <a:t>the presentation file open to use in the next exercise</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Creating a Video</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can create a video from a PowerPoint presentation that can then be shared with people who don’t have PowerPoint, but who do have some type of application that plays video clips.  </a:t>
            </a:r>
          </a:p>
          <a:p>
            <a:r>
              <a:rPr lang="en-US" sz="2400" dirty="0" smtClean="0"/>
              <a:t>Videos </a:t>
            </a:r>
            <a:r>
              <a:rPr lang="en-US" sz="2400" dirty="0"/>
              <a:t>are a great way to distribute self-running presentations to people who don’t have PowerPoint. </a:t>
            </a:r>
            <a:endParaRPr lang="en-US" sz="2400" dirty="0" smtClean="0"/>
          </a:p>
          <a:p>
            <a:r>
              <a:rPr lang="en-US" sz="2400" dirty="0" smtClean="0"/>
              <a:t>PowerPoint </a:t>
            </a:r>
            <a:r>
              <a:rPr lang="en-US" sz="2400" dirty="0"/>
              <a:t>creates videos in </a:t>
            </a:r>
            <a:r>
              <a:rPr lang="en-US" sz="2400" b="1" i="1" dirty="0"/>
              <a:t>Windows Movie Video (.wmv)</a:t>
            </a:r>
            <a:r>
              <a:rPr lang="en-US" sz="2400" dirty="0"/>
              <a:t> format, a common video format that most applications support. You can distribute videos on websites, via email, or on CD-ROM. </a:t>
            </a:r>
            <a:endParaRPr lang="en-US" sz="2400" dirty="0" smtClean="0"/>
          </a:p>
          <a:p>
            <a:r>
              <a:rPr lang="en-US" sz="2400" dirty="0" smtClean="0"/>
              <a:t>In </a:t>
            </a:r>
            <a:r>
              <a:rPr lang="en-US" sz="2400" dirty="0" smtClean="0"/>
              <a:t>the following exercise, </a:t>
            </a:r>
            <a:r>
              <a:rPr lang="en-US" sz="2400" dirty="0"/>
              <a:t>you will make a video from a presentation</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Create a Video</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HR Review Final</a:t>
            </a:r>
            <a:r>
              <a:rPr lang="en-US" sz="2400" dirty="0"/>
              <a:t> presentation that is still open from the previous exercise.</a:t>
            </a:r>
          </a:p>
          <a:p>
            <a:pPr marL="457200" indent="-457200">
              <a:buFont typeface="+mj-lt"/>
              <a:buAutoNum type="arabicPeriod"/>
            </a:pPr>
            <a:r>
              <a:rPr lang="en-US" sz="2400" dirty="0" smtClean="0"/>
              <a:t>Click </a:t>
            </a:r>
            <a:r>
              <a:rPr lang="en-US" sz="2400" dirty="0"/>
              <a:t>the </a:t>
            </a:r>
            <a:r>
              <a:rPr lang="en-US" sz="2400" b="1" dirty="0"/>
              <a:t>File</a:t>
            </a:r>
            <a:r>
              <a:rPr lang="en-US" sz="2400" dirty="0"/>
              <a:t> tab, </a:t>
            </a:r>
            <a:r>
              <a:rPr lang="en-US" sz="2400" dirty="0" smtClean="0"/>
              <a:t>and </a:t>
            </a:r>
            <a:br>
              <a:rPr lang="en-US" sz="2400" dirty="0" smtClean="0"/>
            </a:br>
            <a:r>
              <a:rPr lang="en-US" sz="2400" dirty="0" smtClean="0"/>
              <a:t>click </a:t>
            </a:r>
            <a:r>
              <a:rPr lang="en-US" sz="2400" b="1" dirty="0"/>
              <a:t>Save &amp; Send</a:t>
            </a:r>
            <a:r>
              <a:rPr lang="en-US" sz="2400" dirty="0"/>
              <a:t>.</a:t>
            </a:r>
          </a:p>
          <a:p>
            <a:pPr marL="457200" indent="-457200">
              <a:buFont typeface="+mj-lt"/>
              <a:buAutoNum type="arabicPeriod"/>
            </a:pPr>
            <a:r>
              <a:rPr lang="en-US" sz="2400" dirty="0" smtClean="0"/>
              <a:t>Click </a:t>
            </a:r>
            <a:r>
              <a:rPr lang="en-US" sz="2400" b="1" dirty="0"/>
              <a:t>Create a Video</a:t>
            </a:r>
            <a:r>
              <a:rPr lang="en-US" sz="2400" dirty="0"/>
              <a:t>. </a:t>
            </a:r>
            <a:r>
              <a:rPr lang="en-US" sz="2400" dirty="0" smtClean="0"/>
              <a:t/>
            </a:r>
            <a:br>
              <a:rPr lang="en-US" sz="2400" dirty="0" smtClean="0"/>
            </a:br>
            <a:r>
              <a:rPr lang="en-US" sz="2400" dirty="0" smtClean="0"/>
              <a:t>The </a:t>
            </a:r>
            <a:r>
              <a:rPr lang="en-US" sz="2400" b="1" dirty="0"/>
              <a:t>Create a Video</a:t>
            </a:r>
            <a:r>
              <a:rPr lang="en-US" sz="2400" dirty="0"/>
              <a:t> </a:t>
            </a:r>
            <a:r>
              <a:rPr lang="en-US" sz="2400" dirty="0" smtClean="0"/>
              <a:t/>
            </a:r>
            <a:br>
              <a:rPr lang="en-US" sz="2400" dirty="0" smtClean="0"/>
            </a:br>
            <a:r>
              <a:rPr lang="en-US" sz="2400" dirty="0" smtClean="0"/>
              <a:t>controls </a:t>
            </a:r>
            <a:r>
              <a:rPr lang="en-US" sz="2400" dirty="0"/>
              <a:t>appear in </a:t>
            </a:r>
            <a:r>
              <a:rPr lang="en-US" sz="2400" dirty="0" smtClean="0"/>
              <a:t/>
            </a:r>
            <a:br>
              <a:rPr lang="en-US" sz="2400" dirty="0" smtClean="0"/>
            </a:br>
            <a:r>
              <a:rPr lang="en-US" sz="2400" dirty="0" smtClean="0"/>
              <a:t>Backstage </a:t>
            </a:r>
            <a:r>
              <a:rPr lang="en-US" sz="2400" dirty="0"/>
              <a:t>view. See </a:t>
            </a:r>
            <a:r>
              <a:rPr lang="en-US" sz="2400" dirty="0" smtClean="0"/>
              <a:t/>
            </a:r>
            <a:br>
              <a:rPr lang="en-US" sz="2400" dirty="0" smtClean="0"/>
            </a:br>
            <a:r>
              <a:rPr lang="en-US" sz="2400" dirty="0" smtClean="0"/>
              <a:t>right.</a:t>
            </a:r>
            <a:endParaRPr lang="en-US" sz="2400" dirty="0"/>
          </a:p>
          <a:p>
            <a:pPr marL="457200" indent="-457200">
              <a:buFont typeface="+mj-lt"/>
              <a:buAutoNum type="arabicPeriod"/>
            </a:pPr>
            <a:r>
              <a:rPr lang="en-US" sz="2400" dirty="0" smtClean="0"/>
              <a:t>Click </a:t>
            </a:r>
            <a:r>
              <a:rPr lang="en-US" sz="2400" dirty="0"/>
              <a:t>the up increment </a:t>
            </a:r>
            <a:r>
              <a:rPr lang="en-US" sz="2400" dirty="0" smtClean="0"/>
              <a:t/>
            </a:r>
            <a:br>
              <a:rPr lang="en-US" sz="2400" dirty="0" smtClean="0"/>
            </a:br>
            <a:r>
              <a:rPr lang="en-US" sz="2400" dirty="0" smtClean="0"/>
              <a:t>arrow </a:t>
            </a:r>
            <a:r>
              <a:rPr lang="en-US" sz="2400" dirty="0"/>
              <a:t>on the </a:t>
            </a:r>
            <a:r>
              <a:rPr lang="en-US" sz="2400" b="1" dirty="0"/>
              <a:t>Seconds to spend on each slide</a:t>
            </a:r>
            <a:r>
              <a:rPr lang="en-US" sz="2400" dirty="0"/>
              <a:t> text box until the setting is </a:t>
            </a:r>
            <a:r>
              <a:rPr lang="en-US" sz="2400" b="1" dirty="0"/>
              <a:t>10:00</a:t>
            </a:r>
            <a:r>
              <a:rPr lang="en-US" sz="2400" dirty="0" smtClean="0"/>
              <a:t>.</a:t>
            </a:r>
            <a:endParaRPr lang="en-US" sz="2400" dirty="0"/>
          </a:p>
        </p:txBody>
      </p:sp>
      <p:pic>
        <p:nvPicPr>
          <p:cNvPr id="2" name="Picture 1" descr="10.1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3273" y="2060848"/>
            <a:ext cx="4500488" cy="3395906"/>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300" dirty="0" smtClean="0"/>
              <a:t>Click </a:t>
            </a:r>
            <a:r>
              <a:rPr lang="en-US" sz="2300" b="1" dirty="0"/>
              <a:t>Create Video</a:t>
            </a:r>
            <a:r>
              <a:rPr lang="en-US" sz="2300" dirty="0"/>
              <a:t>. The Save As dialog box opens.</a:t>
            </a:r>
          </a:p>
          <a:p>
            <a:pPr marL="457200" indent="-457200">
              <a:buFont typeface="+mj-lt"/>
              <a:buAutoNum type="arabicPeriod" startAt="4"/>
            </a:pPr>
            <a:r>
              <a:rPr lang="en-US" sz="2300" dirty="0" smtClean="0"/>
              <a:t>In </a:t>
            </a:r>
            <a:r>
              <a:rPr lang="en-US" sz="2300" dirty="0"/>
              <a:t>the File name box, type </a:t>
            </a:r>
            <a:r>
              <a:rPr lang="en-US" sz="2300" b="1" dirty="0"/>
              <a:t>HR Video</a:t>
            </a:r>
            <a:r>
              <a:rPr lang="en-US" sz="2300" dirty="0"/>
              <a:t>.</a:t>
            </a:r>
          </a:p>
          <a:p>
            <a:pPr marL="457200" indent="-457200">
              <a:buFont typeface="+mj-lt"/>
              <a:buAutoNum type="arabicPeriod" startAt="4"/>
            </a:pPr>
            <a:r>
              <a:rPr lang="en-US" sz="2300" dirty="0" smtClean="0"/>
              <a:t>Navigate </a:t>
            </a:r>
            <a:r>
              <a:rPr lang="en-US" sz="2300" dirty="0"/>
              <a:t>to the location where you are storing the files for this lesson.</a:t>
            </a:r>
          </a:p>
          <a:p>
            <a:pPr marL="457200" indent="-457200">
              <a:buFont typeface="+mj-lt"/>
              <a:buAutoNum type="arabicPeriod" startAt="4"/>
            </a:pPr>
            <a:r>
              <a:rPr lang="en-US" sz="2300" dirty="0" smtClean="0"/>
              <a:t>Click </a:t>
            </a:r>
            <a:r>
              <a:rPr lang="en-US" sz="2300" b="1" dirty="0"/>
              <a:t>Save</a:t>
            </a:r>
            <a:r>
              <a:rPr lang="en-US" sz="2300" dirty="0"/>
              <a:t>. The video is created. A progress bar in the status bar shows the creation. Wait until the creation is complete before going on to the next step.</a:t>
            </a:r>
          </a:p>
          <a:p>
            <a:pPr marL="457200" indent="-457200">
              <a:buFont typeface="+mj-lt"/>
              <a:buAutoNum type="arabicPeriod" startAt="4"/>
            </a:pPr>
            <a:r>
              <a:rPr lang="en-US" sz="2300" b="1" dirty="0" smtClean="0"/>
              <a:t>CLOSE</a:t>
            </a:r>
            <a:r>
              <a:rPr lang="en-US" sz="2300" dirty="0" smtClean="0"/>
              <a:t> </a:t>
            </a:r>
            <a:r>
              <a:rPr lang="en-US" sz="2300" dirty="0"/>
              <a:t>PowerPoint, saving your changes to the presentation file.</a:t>
            </a:r>
          </a:p>
          <a:p>
            <a:pPr marL="457200" indent="-457200">
              <a:buFont typeface="+mj-lt"/>
              <a:buAutoNum type="arabicPeriod" startAt="4"/>
            </a:pPr>
            <a:r>
              <a:rPr lang="en-US" sz="2300" dirty="0" smtClean="0"/>
              <a:t>In </a:t>
            </a:r>
            <a:r>
              <a:rPr lang="en-US" sz="2300" dirty="0"/>
              <a:t>Windows, navigate to the folder containing the video and double-click the video clip to play it in your default application for video clips (probably Windows Media Player)</a:t>
            </a:r>
            <a:r>
              <a:rPr lang="en-US" sz="2300" dirty="0" smtClean="0"/>
              <a:t>.</a:t>
            </a:r>
            <a:endParaRPr lang="en-US" sz="2300" dirty="0"/>
          </a:p>
        </p:txBody>
      </p:sp>
    </p:spTree>
    <p:extLst>
      <p:ext uri="{BB962C8B-B14F-4D97-AF65-F5344CB8AC3E}">
        <p14:creationId xmlns:p14="http://schemas.microsoft.com/office/powerpoint/2010/main" val="245066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Lesson Summary</a:t>
            </a:r>
          </a:p>
        </p:txBody>
      </p:sp>
      <p:pic>
        <p:nvPicPr>
          <p:cNvPr id="2" name="Picture 1" descr="10.skillSummary.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5649" y="1556792"/>
            <a:ext cx="5595312" cy="4692322"/>
          </a:xfrm>
          <a:prstGeom prst="rect">
            <a:avLst/>
          </a:prstGeom>
        </p:spPr>
      </p:pic>
    </p:spTree>
    <p:extLst>
      <p:ext uri="{BB962C8B-B14F-4D97-AF65-F5344CB8AC3E}">
        <p14:creationId xmlns:p14="http://schemas.microsoft.com/office/powerpoint/2010/main" val="31752893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View Comments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Before </a:t>
            </a:r>
            <a:r>
              <a:rPr lang="en-US" sz="2400" dirty="0"/>
              <a:t>you begin these steps, make sure that your computer is on. Log on, if ­necessary.</a:t>
            </a:r>
          </a:p>
          <a:p>
            <a:pPr marL="457200" indent="-457200">
              <a:buFont typeface="+mj-lt"/>
              <a:buAutoNum type="arabicPeriod"/>
            </a:pPr>
            <a:r>
              <a:rPr lang="en-US" sz="2400" b="1" dirty="0" smtClean="0"/>
              <a:t>START </a:t>
            </a:r>
            <a:r>
              <a:rPr lang="en-US" sz="2400" dirty="0"/>
              <a:t>PowerPoint, if the program is not already running.</a:t>
            </a:r>
          </a:p>
          <a:p>
            <a:pPr marL="457200" indent="-457200">
              <a:buFont typeface="+mj-lt"/>
              <a:buAutoNum type="arabicPeriod"/>
            </a:pPr>
            <a:r>
              <a:rPr lang="en-US" sz="2400" dirty="0" smtClean="0"/>
              <a:t>Locate </a:t>
            </a:r>
            <a:r>
              <a:rPr lang="en-US" sz="2400" dirty="0"/>
              <a:t>and open the </a:t>
            </a:r>
            <a:r>
              <a:rPr lang="en-US" sz="2400" dirty="0" smtClean="0"/>
              <a:t/>
            </a:r>
            <a:br>
              <a:rPr lang="en-US" sz="2400" dirty="0" smtClean="0"/>
            </a:br>
            <a:r>
              <a:rPr lang="en-US" sz="2400" b="1" i="1" dirty="0" smtClean="0"/>
              <a:t>HR </a:t>
            </a:r>
            <a:r>
              <a:rPr lang="en-US" sz="2400" b="1" i="1" dirty="0"/>
              <a:t>Review</a:t>
            </a:r>
            <a:r>
              <a:rPr lang="en-US" sz="2400" dirty="0"/>
              <a:t> presentation </a:t>
            </a:r>
            <a:r>
              <a:rPr lang="en-US" sz="2400" dirty="0" smtClean="0"/>
              <a:t/>
            </a:r>
            <a:br>
              <a:rPr lang="en-US" sz="2400" dirty="0" smtClean="0"/>
            </a:br>
            <a:r>
              <a:rPr lang="en-US" sz="2400" dirty="0" smtClean="0"/>
              <a:t>and </a:t>
            </a:r>
            <a:r>
              <a:rPr lang="en-US" sz="2400" dirty="0"/>
              <a:t>save it as </a:t>
            </a:r>
            <a:r>
              <a:rPr lang="en-US" sz="2400" b="1" i="1" dirty="0"/>
              <a:t>HR Review </a:t>
            </a:r>
            <a:r>
              <a:rPr lang="en-US" sz="2400" b="1" i="1" dirty="0" smtClean="0"/>
              <a:t/>
            </a:r>
            <a:br>
              <a:rPr lang="en-US" sz="2400" b="1" i="1" dirty="0" smtClean="0"/>
            </a:br>
            <a:r>
              <a:rPr lang="en-US" sz="2400" b="1" i="1" dirty="0" smtClean="0"/>
              <a:t>Final</a:t>
            </a:r>
            <a:r>
              <a:rPr lang="en-US" sz="2400" dirty="0"/>
              <a:t>.</a:t>
            </a:r>
          </a:p>
          <a:p>
            <a:pPr marL="457200" indent="-457200">
              <a:buFont typeface="+mj-lt"/>
              <a:buAutoNum type="arabicPeriod"/>
            </a:pPr>
            <a:r>
              <a:rPr lang="en-US" sz="2400" dirty="0" smtClean="0"/>
              <a:t>Note </a:t>
            </a:r>
            <a:r>
              <a:rPr lang="en-US" sz="2400" dirty="0"/>
              <a:t>the small comment </a:t>
            </a:r>
            <a:r>
              <a:rPr lang="en-US" sz="2400" dirty="0" smtClean="0"/>
              <a:t/>
            </a:r>
            <a:br>
              <a:rPr lang="en-US" sz="2400" dirty="0" smtClean="0"/>
            </a:br>
            <a:r>
              <a:rPr lang="en-US" sz="2400" dirty="0" smtClean="0"/>
              <a:t>marker </a:t>
            </a:r>
            <a:r>
              <a:rPr lang="en-US" sz="2400" dirty="0"/>
              <a:t>in the upper-left </a:t>
            </a:r>
            <a:r>
              <a:rPr lang="en-US" sz="2400" dirty="0" smtClean="0"/>
              <a:t/>
            </a:r>
            <a:br>
              <a:rPr lang="en-US" sz="2400" dirty="0" smtClean="0"/>
            </a:br>
            <a:r>
              <a:rPr lang="en-US" sz="2400" dirty="0" smtClean="0"/>
              <a:t>corner </a:t>
            </a:r>
            <a:r>
              <a:rPr lang="en-US" sz="2400" dirty="0"/>
              <a:t>of the slide, as </a:t>
            </a:r>
            <a:r>
              <a:rPr lang="en-US" sz="2400" dirty="0" smtClean="0"/>
              <a:t/>
            </a:r>
            <a:br>
              <a:rPr lang="en-US" sz="2400" dirty="0" smtClean="0"/>
            </a:br>
            <a:r>
              <a:rPr lang="en-US" sz="2400" dirty="0" smtClean="0"/>
              <a:t>shown at right.</a:t>
            </a:r>
            <a:endParaRPr lang="en-US" sz="2400" dirty="0"/>
          </a:p>
        </p:txBody>
      </p:sp>
      <p:pic>
        <p:nvPicPr>
          <p:cNvPr id="2" name="Picture 1" descr="10.0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5976" y="2996952"/>
            <a:ext cx="4314414" cy="2722775"/>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View Comments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a:t>
            </a:r>
            <a:r>
              <a:rPr lang="en-US" sz="2400" dirty="0"/>
              <a:t>the </a:t>
            </a:r>
            <a:r>
              <a:rPr lang="en-US" sz="2400" b="1" dirty="0"/>
              <a:t>Review</a:t>
            </a:r>
            <a:r>
              <a:rPr lang="en-US" sz="2400" dirty="0"/>
              <a:t> tab, and then click </a:t>
            </a:r>
            <a:r>
              <a:rPr lang="en-US" sz="2400" b="1" dirty="0"/>
              <a:t>Show Markup</a:t>
            </a:r>
            <a:r>
              <a:rPr lang="en-US" sz="2400" dirty="0"/>
              <a:t>. The comment marker is hidden.</a:t>
            </a:r>
          </a:p>
          <a:p>
            <a:pPr marL="457200" indent="-457200">
              <a:buFont typeface="+mj-lt"/>
              <a:buAutoNum type="arabicPeriod" startAt="4"/>
            </a:pPr>
            <a:r>
              <a:rPr lang="en-US" sz="2400" dirty="0" smtClean="0"/>
              <a:t>Click </a:t>
            </a:r>
            <a:r>
              <a:rPr lang="en-US" sz="2400" b="1" dirty="0"/>
              <a:t>Show Markup</a:t>
            </a:r>
            <a:r>
              <a:rPr lang="en-US" sz="2400" dirty="0"/>
              <a:t> </a:t>
            </a:r>
            <a:r>
              <a:rPr lang="en-US" sz="2400" dirty="0" smtClean="0"/>
              <a:t/>
            </a:r>
            <a:br>
              <a:rPr lang="en-US" sz="2400" dirty="0" smtClean="0"/>
            </a:br>
            <a:r>
              <a:rPr lang="en-US" sz="2400" dirty="0" smtClean="0"/>
              <a:t>again </a:t>
            </a:r>
            <a:r>
              <a:rPr lang="en-US" sz="2400" dirty="0"/>
              <a:t>to redisplay </a:t>
            </a:r>
            <a:r>
              <a:rPr lang="en-US" sz="2400" dirty="0" smtClean="0"/>
              <a:t/>
            </a:r>
            <a:br>
              <a:rPr lang="en-US" sz="2400" dirty="0" smtClean="0"/>
            </a:br>
            <a:r>
              <a:rPr lang="en-US" sz="2400" dirty="0" smtClean="0"/>
              <a:t>the </a:t>
            </a:r>
            <a:r>
              <a:rPr lang="en-US" sz="2400" dirty="0"/>
              <a:t>comment </a:t>
            </a:r>
            <a:r>
              <a:rPr lang="en-US" sz="2400" dirty="0" smtClean="0"/>
              <a:t/>
            </a:r>
            <a:br>
              <a:rPr lang="en-US" sz="2400" dirty="0" smtClean="0"/>
            </a:br>
            <a:r>
              <a:rPr lang="en-US" sz="2400" dirty="0" smtClean="0"/>
              <a:t>marker</a:t>
            </a:r>
            <a:r>
              <a:rPr lang="en-US" sz="2400" dirty="0"/>
              <a:t>.</a:t>
            </a:r>
          </a:p>
          <a:p>
            <a:pPr marL="457200" indent="-457200">
              <a:buFont typeface="+mj-lt"/>
              <a:buAutoNum type="arabicPeriod" startAt="4"/>
            </a:pPr>
            <a:r>
              <a:rPr lang="en-US" sz="2400" dirty="0" smtClean="0"/>
              <a:t>Rest </a:t>
            </a:r>
            <a:r>
              <a:rPr lang="en-US" sz="2400" dirty="0"/>
              <a:t>the mouse </a:t>
            </a:r>
            <a:r>
              <a:rPr lang="en-US" sz="2400" dirty="0" smtClean="0"/>
              <a:t/>
            </a:r>
            <a:br>
              <a:rPr lang="en-US" sz="2400" dirty="0" smtClean="0"/>
            </a:br>
            <a:r>
              <a:rPr lang="en-US" sz="2400" dirty="0" smtClean="0"/>
              <a:t>pointer </a:t>
            </a:r>
            <a:r>
              <a:rPr lang="en-US" sz="2400" dirty="0"/>
              <a:t>on the comment marker to display the comment, as shown in </a:t>
            </a:r>
            <a:r>
              <a:rPr lang="en-US" sz="2400" dirty="0" smtClean="0"/>
              <a:t>the figure above.</a:t>
            </a:r>
            <a:endParaRPr lang="en-US" sz="2400" dirty="0"/>
          </a:p>
          <a:p>
            <a:pPr marL="457200" indent="-457200">
              <a:buFont typeface="+mj-lt"/>
              <a:buAutoNum type="arabicPeriod" startAt="4"/>
            </a:pPr>
            <a:r>
              <a:rPr lang="en-US" sz="2400" dirty="0" smtClean="0"/>
              <a:t>Move </a:t>
            </a:r>
            <a:r>
              <a:rPr lang="en-US" sz="2400" dirty="0"/>
              <a:t>the mouse pointer away from the comment marker, and on the </a:t>
            </a:r>
            <a:r>
              <a:rPr lang="en-US" sz="2400" b="1" dirty="0"/>
              <a:t>Review</a:t>
            </a:r>
            <a:r>
              <a:rPr lang="en-US" sz="2400" dirty="0"/>
              <a:t> tab, click </a:t>
            </a:r>
            <a:r>
              <a:rPr lang="en-US" sz="2400" b="1" dirty="0"/>
              <a:t>Next</a:t>
            </a:r>
            <a:r>
              <a:rPr lang="en-US" sz="2400" dirty="0"/>
              <a:t>. The comment redisplays. </a:t>
            </a:r>
          </a:p>
        </p:txBody>
      </p:sp>
      <p:pic>
        <p:nvPicPr>
          <p:cNvPr id="2" name="Picture 1" descr="10.0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9912" y="2564016"/>
            <a:ext cx="4575810" cy="1603126"/>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View Comments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8"/>
            </a:pPr>
            <a:r>
              <a:rPr lang="en-US" sz="2200" dirty="0" smtClean="0"/>
              <a:t>Click </a:t>
            </a:r>
            <a:r>
              <a:rPr lang="en-US" sz="2200" dirty="0"/>
              <a:t>the </a:t>
            </a:r>
            <a:r>
              <a:rPr lang="en-US" sz="2200" b="1" dirty="0"/>
              <a:t>Next</a:t>
            </a:r>
            <a:r>
              <a:rPr lang="en-US" sz="2200" dirty="0"/>
              <a:t> button again to go to the second comment by Karen Jones. Ms. Jones suggests adjusting the diagram.</a:t>
            </a:r>
          </a:p>
          <a:p>
            <a:pPr marL="457200" indent="-457200">
              <a:buFont typeface="+mj-lt"/>
              <a:buAutoNum type="arabicPeriod" startAt="8"/>
            </a:pPr>
            <a:r>
              <a:rPr lang="en-US" sz="2200" dirty="0" smtClean="0"/>
              <a:t>Click </a:t>
            </a:r>
            <a:r>
              <a:rPr lang="en-US" sz="2200" dirty="0"/>
              <a:t>the </a:t>
            </a:r>
            <a:r>
              <a:rPr lang="en-US" sz="2200" b="1" dirty="0"/>
              <a:t>SmartArt </a:t>
            </a:r>
            <a:r>
              <a:rPr lang="en-US" sz="2200" b="1" dirty="0" smtClean="0"/>
              <a:t/>
            </a:r>
            <a:br>
              <a:rPr lang="en-US" sz="2200" b="1" dirty="0" smtClean="0"/>
            </a:br>
            <a:r>
              <a:rPr lang="en-US" sz="2200" b="1" dirty="0" smtClean="0"/>
              <a:t>diagram</a:t>
            </a:r>
            <a:r>
              <a:rPr lang="en-US" sz="2200" dirty="0"/>
              <a:t>, click the </a:t>
            </a:r>
            <a:r>
              <a:rPr lang="en-US" sz="2200" dirty="0" smtClean="0"/>
              <a:t/>
            </a:r>
            <a:br>
              <a:rPr lang="en-US" sz="2200" dirty="0" smtClean="0"/>
            </a:br>
            <a:r>
              <a:rPr lang="en-US" sz="2200" b="1" dirty="0" smtClean="0"/>
              <a:t>SmartArt </a:t>
            </a:r>
            <a:r>
              <a:rPr lang="en-US" sz="2200" b="1" dirty="0"/>
              <a:t>Tools Design</a:t>
            </a:r>
            <a:r>
              <a:rPr lang="en-US" sz="2200" dirty="0"/>
              <a:t> </a:t>
            </a:r>
            <a:r>
              <a:rPr lang="en-US" sz="2200" dirty="0" smtClean="0"/>
              <a:t/>
            </a:r>
            <a:br>
              <a:rPr lang="en-US" sz="2200" dirty="0" smtClean="0"/>
            </a:br>
            <a:r>
              <a:rPr lang="en-US" sz="2200" dirty="0" smtClean="0"/>
              <a:t>tab</a:t>
            </a:r>
            <a:r>
              <a:rPr lang="en-US" sz="2200" dirty="0"/>
              <a:t>, click the </a:t>
            </a:r>
            <a:r>
              <a:rPr lang="en-US" sz="2200" b="1" dirty="0"/>
              <a:t>More</a:t>
            </a:r>
            <a:r>
              <a:rPr lang="en-US" sz="2200" dirty="0"/>
              <a:t> </a:t>
            </a:r>
            <a:r>
              <a:rPr lang="en-US" sz="2200" dirty="0" smtClean="0"/>
              <a:t/>
            </a:r>
            <a:br>
              <a:rPr lang="en-US" sz="2200" dirty="0" smtClean="0"/>
            </a:br>
            <a:r>
              <a:rPr lang="en-US" sz="2200" dirty="0" smtClean="0"/>
              <a:t>button </a:t>
            </a:r>
            <a:r>
              <a:rPr lang="en-US" sz="2200" dirty="0"/>
              <a:t>in the SmartArt </a:t>
            </a:r>
            <a:r>
              <a:rPr lang="en-US" sz="2200" dirty="0" smtClean="0"/>
              <a:t/>
            </a:r>
            <a:br>
              <a:rPr lang="en-US" sz="2200" dirty="0" smtClean="0"/>
            </a:br>
            <a:r>
              <a:rPr lang="en-US" sz="2200" dirty="0" smtClean="0"/>
              <a:t>Styles </a:t>
            </a:r>
            <a:r>
              <a:rPr lang="en-US" sz="2200" dirty="0"/>
              <a:t>group, and click </a:t>
            </a:r>
            <a:r>
              <a:rPr lang="en-US" sz="2200" dirty="0" smtClean="0"/>
              <a:t/>
            </a:r>
            <a:br>
              <a:rPr lang="en-US" sz="2200" dirty="0" smtClean="0"/>
            </a:br>
            <a:r>
              <a:rPr lang="en-US" sz="2200" b="1" dirty="0" smtClean="0"/>
              <a:t>Intense</a:t>
            </a:r>
            <a:r>
              <a:rPr lang="en-US" sz="2200" dirty="0" smtClean="0"/>
              <a:t> </a:t>
            </a:r>
            <a:r>
              <a:rPr lang="en-US" sz="2200" b="1" dirty="0"/>
              <a:t>Effect. </a:t>
            </a:r>
            <a:r>
              <a:rPr lang="en-US" sz="2200" dirty="0"/>
              <a:t>Click </a:t>
            </a:r>
            <a:r>
              <a:rPr lang="en-US" sz="2200" dirty="0" smtClean="0"/>
              <a:t/>
            </a:r>
            <a:br>
              <a:rPr lang="en-US" sz="2200" dirty="0" smtClean="0"/>
            </a:br>
            <a:r>
              <a:rPr lang="en-US" sz="2200" b="1" dirty="0" smtClean="0"/>
              <a:t>Change </a:t>
            </a:r>
            <a:r>
              <a:rPr lang="en-US" sz="2200" b="1" dirty="0"/>
              <a:t>Colors</a:t>
            </a:r>
            <a:r>
              <a:rPr lang="en-US" sz="2200" dirty="0"/>
              <a:t>, and click </a:t>
            </a:r>
            <a:r>
              <a:rPr lang="en-US" sz="2200" dirty="0" smtClean="0"/>
              <a:t/>
            </a:r>
            <a:br>
              <a:rPr lang="en-US" sz="2200" dirty="0" smtClean="0"/>
            </a:br>
            <a:r>
              <a:rPr lang="en-US" sz="2200" b="1" dirty="0" smtClean="0"/>
              <a:t>Gradient </a:t>
            </a:r>
            <a:r>
              <a:rPr lang="en-US" sz="2200" b="1" dirty="0"/>
              <a:t>Loop-Accent 6</a:t>
            </a:r>
            <a:r>
              <a:rPr lang="en-US" sz="2200" dirty="0"/>
              <a:t>. </a:t>
            </a:r>
            <a:r>
              <a:rPr lang="en-US" sz="2200" dirty="0" smtClean="0"/>
              <a:t/>
            </a:r>
            <a:br>
              <a:rPr lang="en-US" sz="2200" dirty="0" smtClean="0"/>
            </a:br>
            <a:r>
              <a:rPr lang="en-US" sz="2200" dirty="0" smtClean="0"/>
              <a:t>The diagram </a:t>
            </a:r>
            <a:r>
              <a:rPr lang="en-US" sz="2200" dirty="0"/>
              <a:t>now has </a:t>
            </a:r>
            <a:r>
              <a:rPr lang="en-US" sz="2200" dirty="0" smtClean="0"/>
              <a:t/>
            </a:r>
            <a:br>
              <a:rPr lang="en-US" sz="2200" dirty="0" smtClean="0"/>
            </a:br>
            <a:r>
              <a:rPr lang="en-US" sz="2200" dirty="0" smtClean="0"/>
              <a:t>the </a:t>
            </a:r>
            <a:r>
              <a:rPr lang="en-US" sz="2200" dirty="0"/>
              <a:t>“pop” Ms. Jones suggested, as shown </a:t>
            </a:r>
            <a:r>
              <a:rPr lang="en-US" sz="2200" dirty="0" smtClean="0"/>
              <a:t>above.</a:t>
            </a:r>
            <a:endParaRPr lang="en-US" sz="2200" dirty="0"/>
          </a:p>
        </p:txBody>
      </p:sp>
      <p:pic>
        <p:nvPicPr>
          <p:cNvPr id="2" name="Picture 1" descr="10.0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5936" y="2359928"/>
            <a:ext cx="4471785" cy="3390632"/>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View Comments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0"/>
            </a:pPr>
            <a:r>
              <a:rPr lang="en-US" sz="2400" b="1" dirty="0" smtClean="0"/>
              <a:t> </a:t>
            </a:r>
            <a:r>
              <a:rPr lang="en-US" sz="2200" dirty="0" smtClean="0"/>
              <a:t>Click </a:t>
            </a:r>
            <a:r>
              <a:rPr lang="en-US" sz="2200" dirty="0"/>
              <a:t>the </a:t>
            </a:r>
            <a:r>
              <a:rPr lang="en-US" sz="2200" b="1" dirty="0"/>
              <a:t>Review</a:t>
            </a:r>
            <a:r>
              <a:rPr lang="en-US" sz="2200" dirty="0"/>
              <a:t> tab, and then click the </a:t>
            </a:r>
            <a:r>
              <a:rPr lang="en-US" sz="2200" b="1" dirty="0"/>
              <a:t>Next</a:t>
            </a:r>
            <a:r>
              <a:rPr lang="en-US" sz="2200" dirty="0"/>
              <a:t> button to go to the next comment by Karen Jones.</a:t>
            </a:r>
          </a:p>
          <a:p>
            <a:pPr marL="457200" indent="-457200">
              <a:buFont typeface="+mj-lt"/>
              <a:buAutoNum type="arabicPeriod" startAt="10"/>
            </a:pPr>
            <a:r>
              <a:rPr lang="en-US" sz="2200" b="1" dirty="0" smtClean="0"/>
              <a:t> </a:t>
            </a:r>
            <a:r>
              <a:rPr lang="en-US" sz="2200" dirty="0" smtClean="0"/>
              <a:t>Click </a:t>
            </a:r>
            <a:r>
              <a:rPr lang="en-US" sz="2200" dirty="0"/>
              <a:t>the </a:t>
            </a:r>
            <a:r>
              <a:rPr lang="en-US" sz="2200" b="1" dirty="0"/>
              <a:t>Previous</a:t>
            </a:r>
            <a:r>
              <a:rPr lang="en-US" sz="2200" dirty="0"/>
              <a:t> button twice to return to the first comment on slide 1.</a:t>
            </a:r>
          </a:p>
          <a:p>
            <a:pPr marL="457200" indent="-457200">
              <a:buFont typeface="+mj-lt"/>
              <a:buAutoNum type="arabicPeriod" startAt="10"/>
            </a:pPr>
            <a:r>
              <a:rPr lang="en-US" sz="2200" b="1" dirty="0" smtClean="0"/>
              <a:t> SAVE</a:t>
            </a:r>
            <a:r>
              <a:rPr lang="en-US" sz="2200" dirty="0" smtClean="0"/>
              <a:t> </a:t>
            </a:r>
            <a:r>
              <a:rPr lang="en-US" sz="2200" dirty="0"/>
              <a:t>the presentation.</a:t>
            </a:r>
          </a:p>
          <a:p>
            <a:r>
              <a:rPr lang="en-US" sz="2200" b="1" dirty="0"/>
              <a:t>LEAVE</a:t>
            </a:r>
            <a:r>
              <a:rPr lang="en-US" sz="2200" dirty="0"/>
              <a:t> the presentation open to use in the next exercise.</a:t>
            </a:r>
          </a:p>
          <a:p>
            <a:r>
              <a:rPr lang="en-US" sz="2200" dirty="0"/>
              <a:t>Comments are identified by the initials of the user who entered them. When you display a comment, the full name of the person who inserted the comment displays, along with the date on which the comment was inserted.</a:t>
            </a:r>
          </a:p>
          <a:p>
            <a:r>
              <a:rPr lang="en-US" sz="2200" dirty="0" smtClean="0"/>
              <a:t>Comment </a:t>
            </a:r>
            <a:r>
              <a:rPr lang="en-US" sz="2200" dirty="0"/>
              <a:t>markers are visible by default. If you do not want to see the comment markers as you work, you can click the Show Markup button on the Review tab to hide the markers.</a:t>
            </a:r>
          </a:p>
          <a:p>
            <a:endParaRPr lang="en-US" sz="2400" dirty="0"/>
          </a:p>
        </p:txBody>
      </p:sp>
    </p:spTree>
    <p:extLst>
      <p:ext uri="{BB962C8B-B14F-4D97-AF65-F5344CB8AC3E}">
        <p14:creationId xmlns:p14="http://schemas.microsoft.com/office/powerpoint/2010/main" val="24506661"/>
      </p:ext>
    </p:extLst>
  </p:cSld>
  <p:clrMapOvr>
    <a:masterClrMapping/>
  </p:clrMapOvr>
</p:sld>
</file>

<file path=ppt/theme/theme1.xml><?xml version="1.0" encoding="utf-8"?>
<a:theme xmlns:a="http://schemas.openxmlformats.org/drawingml/2006/main" name="template">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Franklin Gothic Medium"/>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1749</TotalTime>
  <Words>4593</Words>
  <Application>Microsoft Office PowerPoint</Application>
  <PresentationFormat>On-screen Show (4:3)</PresentationFormat>
  <Paragraphs>357</Paragraphs>
  <Slides>59</Slides>
  <Notes>59</Notes>
  <HiddenSlides>0</HiddenSlides>
  <MMClips>0</MMClips>
  <ScaleCrop>false</ScaleCrop>
  <HeadingPairs>
    <vt:vector size="4" baseType="variant">
      <vt:variant>
        <vt:lpstr>Theme</vt:lpstr>
      </vt:variant>
      <vt:variant>
        <vt:i4>1</vt:i4>
      </vt:variant>
      <vt:variant>
        <vt:lpstr>Slide Titles</vt:lpstr>
      </vt:variant>
      <vt:variant>
        <vt:i4>59</vt:i4>
      </vt:variant>
    </vt:vector>
  </HeadingPairs>
  <TitlesOfParts>
    <vt:vector size="60" baseType="lpstr">
      <vt:lpstr>template</vt:lpstr>
      <vt:lpstr>Securing and Sharing  a Presentation</vt:lpstr>
      <vt:lpstr>Objectives</vt:lpstr>
      <vt:lpstr>Software Orientation</vt:lpstr>
      <vt:lpstr>Working with Comments</vt:lpstr>
      <vt:lpstr>Viewing Comments</vt:lpstr>
      <vt:lpstr>Step-by-Step: View Comments</vt:lpstr>
      <vt:lpstr>Step-by-Step: View Comments</vt:lpstr>
      <vt:lpstr>Step-by-Step: View Comments</vt:lpstr>
      <vt:lpstr>Step-by-Step: View Comments</vt:lpstr>
      <vt:lpstr>Inserting a Comment</vt:lpstr>
      <vt:lpstr>Step-by-Step: Insert a Comment</vt:lpstr>
      <vt:lpstr>Step-by-Step: Insert a Comment</vt:lpstr>
      <vt:lpstr>Step-by-Step: Insert a Comment</vt:lpstr>
      <vt:lpstr>Step-by-Step: Insert a Comment</vt:lpstr>
      <vt:lpstr>Editing a Comment</vt:lpstr>
      <vt:lpstr>Step-by-Step: Edit a Comment</vt:lpstr>
      <vt:lpstr>Step-by-Step: Edit a Comment</vt:lpstr>
      <vt:lpstr>Deleting a Comment</vt:lpstr>
      <vt:lpstr>Step-by-Step: Delete a Comment</vt:lpstr>
      <vt:lpstr>Merging Changes from  Multiple Copies of a Presentation</vt:lpstr>
      <vt:lpstr>Comparing and Combining Presentations</vt:lpstr>
      <vt:lpstr>Step-by-Step: Compare  and Combine Presentations</vt:lpstr>
      <vt:lpstr>Step-by-Step: Compare  and Combine Presentations</vt:lpstr>
      <vt:lpstr>Step-by-Step: Compare  and Combine Presentations</vt:lpstr>
      <vt:lpstr>Protecting a Presentation</vt:lpstr>
      <vt:lpstr>Setting a Password</vt:lpstr>
      <vt:lpstr>Step-by-Step: Set a Password</vt:lpstr>
      <vt:lpstr>Step-by-Step: Set a Password</vt:lpstr>
      <vt:lpstr>Step-by-Step: Set a Password</vt:lpstr>
      <vt:lpstr>Changing or Removing a Password</vt:lpstr>
      <vt:lpstr>Step-by-Step: Change or Remove a Password</vt:lpstr>
      <vt:lpstr>Marking a Presentation as Final</vt:lpstr>
      <vt:lpstr>Step-by-Step: Mark a Presentation as Final</vt:lpstr>
      <vt:lpstr>Step-by-Step: Mark a Presentation as Final</vt:lpstr>
      <vt:lpstr>Step-by-Step: Mark a Presentation as Final</vt:lpstr>
      <vt:lpstr>Saving a Presentation in Different Formats</vt:lpstr>
      <vt:lpstr>Saving a Picture Presentation</vt:lpstr>
      <vt:lpstr>Step-by-Step: Save a Picture Presentation</vt:lpstr>
      <vt:lpstr>Step-by-Step: Save a Picture Presentation</vt:lpstr>
      <vt:lpstr>Saving a Presentation in PDF or XPS Format</vt:lpstr>
      <vt:lpstr>Step-by-Step: Save a Presentation as an XPS File</vt:lpstr>
      <vt:lpstr>Step-by-Step: Save a Presentation as an XPS File</vt:lpstr>
      <vt:lpstr>Step-by-Step: Save a Presentation as an XPS File</vt:lpstr>
      <vt:lpstr>Step-by-Step: Save a Presentation as an XPS File</vt:lpstr>
      <vt:lpstr>Saving a Presentation as an Outline</vt:lpstr>
      <vt:lpstr>Step-by-Step: Save a  Presentation as an Outline</vt:lpstr>
      <vt:lpstr>Step-by-Step: Save a  Presentation as an Outline</vt:lpstr>
      <vt:lpstr>Step-by-Step: Save a  Presentation as an Outline</vt:lpstr>
      <vt:lpstr>Saving a Presentation as an  OpenDocument Presentation</vt:lpstr>
      <vt:lpstr>Step-by-Step: Save a Presentation  in OpenDocument Format</vt:lpstr>
      <vt:lpstr>Saving a Presentation as a Show</vt:lpstr>
      <vt:lpstr>Step-by-Step: Save a Presentation as a Show</vt:lpstr>
      <vt:lpstr>Saving a Slide or Object as a Picture</vt:lpstr>
      <vt:lpstr>Step-by-Step: Save a Slide  or Object as a Picture</vt:lpstr>
      <vt:lpstr>Step-by-Step: Save a Slide  or Object as a Picture</vt:lpstr>
      <vt:lpstr>Creating a Video</vt:lpstr>
      <vt:lpstr>Step-by-Step: Create a Video</vt:lpstr>
      <vt:lpstr>Step-by-Step:</vt:lpstr>
      <vt:lpstr>Lesson Summary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dc:title>
  <dc:creator>Box Twelve Communications, Inc.</dc:creator>
  <cp:lastModifiedBy>Box Twelve Communications, Inc.</cp:lastModifiedBy>
  <cp:revision>244</cp:revision>
  <dcterms:created xsi:type="dcterms:W3CDTF">2011-08-08T12:10:51Z</dcterms:created>
  <dcterms:modified xsi:type="dcterms:W3CDTF">2011-09-07T22:06:30Z</dcterms:modified>
</cp:coreProperties>
</file>